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63" r:id="rId4"/>
    <p:sldId id="273" r:id="rId5"/>
    <p:sldId id="276" r:id="rId6"/>
    <p:sldId id="278" r:id="rId7"/>
    <p:sldId id="272" r:id="rId8"/>
    <p:sldId id="261" r:id="rId9"/>
    <p:sldId id="264" r:id="rId10"/>
    <p:sldId id="258" r:id="rId11"/>
    <p:sldId id="266" r:id="rId12"/>
    <p:sldId id="277" r:id="rId13"/>
    <p:sldId id="269" r:id="rId14"/>
    <p:sldId id="274" r:id="rId15"/>
    <p:sldId id="270" r:id="rId16"/>
    <p:sldId id="275" r:id="rId17"/>
    <p:sldId id="267" r:id="rId18"/>
    <p:sldId id="268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а Иннокентьевна Полуэктова" initials="ВИП" lastIdx="0" clrIdx="0">
    <p:extLst>
      <p:ext uri="{19B8F6BF-5375-455C-9EA6-DF929625EA0E}">
        <p15:presenceInfo xmlns:p15="http://schemas.microsoft.com/office/powerpoint/2012/main" userId="Вера Иннокентьевна Полуэкт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5F9FD"/>
    <a:srgbClr val="990000"/>
    <a:srgbClr val="CC0000"/>
    <a:srgbClr val="99CCFF"/>
    <a:srgbClr val="66FFFF"/>
    <a:srgbClr val="CCFFFF"/>
    <a:srgbClr val="00FFFF"/>
    <a:srgbClr val="33CC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F7426-AC1C-4AEE-8CED-64D2A59D7CC4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9D044-A1B8-445A-BEFB-3AA48DE11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1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D044-A1B8-445A-BEFB-3AA48DE11B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9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D044-A1B8-445A-BEFB-3AA48DE11B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5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D044-A1B8-445A-BEFB-3AA48DE11B0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6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2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8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0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0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7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9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3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3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5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5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8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8016-2289-4AD1-B0C6-8C3A472AEB11}" type="datetimeFigureOut">
              <a:rPr lang="ru-RU" smtClean="0"/>
              <a:pPr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4E06-7E35-4615-8DB4-F963B13B9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2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5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b1ncm.ru/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rb1ncm@mail.ru" TargetMode="External"/><Relationship Id="rId3" Type="http://schemas.openxmlformats.org/officeDocument/2006/relationships/image" Target="../media/image60.jpeg"/><Relationship Id="rId7" Type="http://schemas.openxmlformats.org/officeDocument/2006/relationships/hyperlink" Target="mailto:perinatcenter@gov14.ru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b1ncm.ru,/" TargetMode="External"/><Relationship Id="rId5" Type="http://schemas.openxmlformats.org/officeDocument/2006/relationships/image" Target="../media/image56.gif"/><Relationship Id="rId10" Type="http://schemas.openxmlformats.org/officeDocument/2006/relationships/image" Target="../media/image63.jpeg"/><Relationship Id="rId4" Type="http://schemas.openxmlformats.org/officeDocument/2006/relationships/image" Target="../media/image61.jpeg"/><Relationship Id="rId9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330" y="907475"/>
            <a:ext cx="10515600" cy="22198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ПАМЯТКА ДЛЯ ПАЦИЕНТА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 ГОСПИТАЛИЗАЦИИ В ПЕРИНАТАЛЬНЫЙ ЦЕНТР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60701F-AEF4-08EB-D71F-C0CF2B67CFF1}"/>
              </a:ext>
            </a:extLst>
          </p:cNvPr>
          <p:cNvSpPr/>
          <p:nvPr/>
        </p:nvSpPr>
        <p:spPr>
          <a:xfrm>
            <a:off x="-1637618" y="5860508"/>
            <a:ext cx="11153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0385" algn="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Segoe Script" panose="030B0504020000000003" pitchFamily="66" charset="0"/>
                <a:ea typeface="Trebuchet MS" panose="020B0603020202020204" pitchFamily="34" charset="0"/>
                <a:cs typeface="Arial" panose="020B0604020202020204" pitchFamily="34" charset="0"/>
              </a:rPr>
              <a:t>Перинатальный центр - забота о самом главном!</a:t>
            </a:r>
            <a:endParaRPr lang="ru-RU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Picture 4" descr="значок синего цвета при рождении Иллюстрация вектора - иллюстрации  насчитывающей сложно, художничества: 22764735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10060" r="22829" b="42332"/>
          <a:stretch/>
        </p:blipFill>
        <p:spPr bwMode="auto">
          <a:xfrm>
            <a:off x="4135702" y="2992781"/>
            <a:ext cx="3425682" cy="2770103"/>
          </a:xfrm>
          <a:prstGeom prst="rect">
            <a:avLst/>
          </a:prstGeom>
          <a:noFill/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74" y="285691"/>
            <a:ext cx="1183005" cy="11214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04" y="285691"/>
            <a:ext cx="1164071" cy="11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 txBox="1">
            <a:spLocks/>
          </p:cNvSpPr>
          <p:nvPr/>
        </p:nvSpPr>
        <p:spPr>
          <a:xfrm>
            <a:off x="2639019" y="587594"/>
            <a:ext cx="6480720" cy="6397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ГАУ РС(Я) «РБ №1 – НЦМ им. М.Е. Николаева»</a:t>
            </a:r>
          </a:p>
        </p:txBody>
      </p:sp>
    </p:spTree>
    <p:extLst>
      <p:ext uri="{BB962C8B-B14F-4D97-AF65-F5344CB8AC3E}">
        <p14:creationId xmlns:p14="http://schemas.microsoft.com/office/powerpoint/2010/main" val="5980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89011" y="829943"/>
            <a:ext cx="10054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 больнице действует ряд правил внутреннего распорядка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ГАУ РС(Я) «РБ№1-НЦМ им. М.Е. Николаева» (Пр. №01-01-11/505 от 19.07.2023 г.).</a:t>
            </a:r>
          </a:p>
          <a:p>
            <a:endParaRPr lang="ru-RU" dirty="0"/>
          </a:p>
        </p:txBody>
      </p:sp>
      <p:pic>
        <p:nvPicPr>
          <p:cNvPr id="30" name="Рисунок 29" descr="Готовая сумка в роддом: купить в интернет магазине в Москве недорогую  прозрачную сумку в роддом с наполнением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57" y="270954"/>
            <a:ext cx="1405890" cy="114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Рисунок раскраска лекарства (35 фото) » рисунки для срисовки на Газ-квас.ком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91" y="5742773"/>
            <a:ext cx="155956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Рисунок 67" descr="Знак стоп PNG картинки скачать бесплатно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417" y="7408769"/>
            <a:ext cx="781050" cy="7810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4157" name="Рисунок 39" descr="чайник электрический раскраска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4"/>
          <a:stretch>
            <a:fillRect/>
          </a:stretch>
        </p:blipFill>
        <p:spPr bwMode="auto">
          <a:xfrm>
            <a:off x="9527367" y="5683843"/>
            <a:ext cx="985838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Рисунок 69" descr="Знак стоп PNG картинки скачать бесплатно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92" y="7370669"/>
            <a:ext cx="809625" cy="8096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48" name="Rectangle 65"/>
          <p:cNvSpPr>
            <a:spLocks noChangeArrowheads="1"/>
          </p:cNvSpPr>
          <p:nvPr/>
        </p:nvSpPr>
        <p:spPr bwMode="auto">
          <a:xfrm>
            <a:off x="224117" y="21604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" name="Rectangle 66"/>
          <p:cNvSpPr>
            <a:spLocks noChangeArrowheads="1"/>
          </p:cNvSpPr>
          <p:nvPr/>
        </p:nvSpPr>
        <p:spPr bwMode="auto">
          <a:xfrm>
            <a:off x="224117" y="1960439"/>
            <a:ext cx="207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Century Gothic" panose="020B0502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65" name="Рисунок 40" descr="утюг рисунок просто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6749"/>
          <a:stretch>
            <a:fillRect/>
          </a:stretch>
        </p:blipFill>
        <p:spPr bwMode="auto">
          <a:xfrm>
            <a:off x="1171337" y="5733055"/>
            <a:ext cx="111442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3" name="Рисунок 41" descr="Утюжок для волос Computer Icons Одежда утюжок, волосы, угол, люди,  косметика png | PNGW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3" r="26871"/>
          <a:stretch>
            <a:fillRect/>
          </a:stretch>
        </p:blipFill>
        <p:spPr bwMode="auto">
          <a:xfrm>
            <a:off x="4088825" y="7648684"/>
            <a:ext cx="7905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 descr="Знак стоп PNG картинки скачать бесплатно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74" y="5857074"/>
            <a:ext cx="809625" cy="8096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78" name="Рисунок 77" descr="Знак стоп PNG картинки скачать бесплатно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50" y="7591534"/>
            <a:ext cx="809625" cy="8096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83" name="Text Box 155"/>
          <p:cNvSpPr txBox="1">
            <a:spLocks noChangeArrowheads="1"/>
          </p:cNvSpPr>
          <p:nvPr/>
        </p:nvSpPr>
        <p:spPr bwMode="auto">
          <a:xfrm>
            <a:off x="2438400" y="87141"/>
            <a:ext cx="7259516" cy="612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990000"/>
                </a:solidFill>
                <a:latin typeface="Century Gothic" panose="020B0502020202020204" pitchFamily="34" charset="0"/>
              </a:rPr>
              <a:t>Распорядок дня в отделениях </a:t>
            </a:r>
            <a:endParaRPr lang="ru-RU" sz="3200" dirty="0">
              <a:solidFill>
                <a:srgbClr val="990000"/>
              </a:solidFill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6021" y="1591630"/>
            <a:ext cx="1136067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Правила поведения пациентов</a:t>
            </a:r>
            <a:endParaRPr lang="ru-RU" sz="1400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0215">
              <a:spcAft>
                <a:spcPts val="0"/>
              </a:spcAft>
              <a:tabLst>
                <a:tab pos="180340" algn="l"/>
              </a:tabLst>
            </a:pPr>
            <a:r>
              <a:rPr lang="ru-RU" sz="1200" b="1" cap="all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Во время врачебных обходов, лечебно-диагностических процедур пациенты должны находиться в палатах.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час послеобеденного отдыха пациенты обязаны соблюдать тишину.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 22.00 часам все стационарные пациенты должны находиться в своих палатах, использовать только индивидуальные светильники и соблюдать тишину.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Пациент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по собственному желанию решивший прервать лечение в больнице, должен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оформить заявление (письменный отказ от лечения).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Посещение пациентов родственниками и знакомыми допускается с 16.00-19.00 ч. в специально отведенных местах.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Посещение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пациентов родственниками и знакомыми в дни и часы, не оговоренные в правилах приема посетителей, допускается лишь в случаях тяжелого состояния больного и только с разрешения заведующего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отделением.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Пациенты обязаны бережно обращаться с оборудованием и инвентарем больницы; за порчу мебели, оборудования и инвентаря больницы, происшедшую по вине больных, последние несут материальную ответственность в размере стоимости испорченной вещи.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 целях эпидемиологической безопасности пациентов и персонала больницы, при нарушении перечня и сроков реализации скоропортящихся продуктов, РБ№1-НЦМ им. М.Е. Николаева оставляет за собой право их изъятия и уничтожения. 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	</a:t>
            </a:r>
          </a:p>
        </p:txBody>
      </p:sp>
      <p:pic>
        <p:nvPicPr>
          <p:cNvPr id="74" name="Рисунок 73" descr="Знак стоп PNG картинки скачать бесплатно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24" y="5819498"/>
            <a:ext cx="781050" cy="7810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882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5380" y="236400"/>
            <a:ext cx="109815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РЕАНИМАЦИЯ</a:t>
            </a:r>
            <a:endParaRPr lang="ru-RU" sz="1400" b="1" dirty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Навещать пациентов, находящихся в реанимационном отделении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более 48 часов можно в рабочее время, после согласования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с зав.отд. по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контактным номерам: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763" y="1828332"/>
            <a:ext cx="56275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1200" b="1" dirty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Навещать пациентов разрешается ежедневно с 16:00 </a:t>
            </a:r>
            <a:r>
              <a:rPr lang="ru-RU" sz="1200" b="1" dirty="0" smtClean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до19:00 ч.</a:t>
            </a:r>
            <a:endParaRPr lang="ru-RU" sz="1200" b="1" dirty="0">
              <a:solidFill>
                <a:srgbClr val="99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1200" b="1" dirty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В субботу, воскресенье и праздничные дни </a:t>
            </a:r>
            <a:endParaRPr lang="ru-RU" sz="1200" b="1" dirty="0" smtClean="0">
              <a:solidFill>
                <a:srgbClr val="99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1200" b="1" dirty="0" smtClean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с </a:t>
            </a:r>
            <a:r>
              <a:rPr lang="ru-RU" sz="1200" b="1" dirty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11:00 до13:00 и </a:t>
            </a:r>
            <a:r>
              <a:rPr lang="ru-RU" sz="1200" b="1" dirty="0" smtClean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с 16:00 до19:00</a:t>
            </a:r>
            <a:endParaRPr lang="ru-RU" sz="1200" b="1" dirty="0">
              <a:solidFill>
                <a:srgbClr val="99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</p:txBody>
      </p:sp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2196352" y="117939"/>
            <a:ext cx="7499838" cy="548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990000"/>
                </a:solidFill>
                <a:latin typeface="Century Gothic" panose="020B0502020202020204" pitchFamily="34" charset="0"/>
              </a:rPr>
              <a:t>Правила посещения пациентов</a:t>
            </a:r>
            <a:endParaRPr lang="ru-RU" sz="3200" dirty="0">
              <a:solidFill>
                <a:srgbClr val="990000"/>
              </a:solidFill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62" y="3732778"/>
            <a:ext cx="11608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Общие требования к посещению пациента в отделениях анестезиологии, реанимации и интенсивной терапии</a:t>
            </a:r>
            <a:endParaRPr lang="ru-RU" sz="1200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4480" algn="just">
              <a:spcAft>
                <a:spcPts val="0"/>
              </a:spcAft>
            </a:pPr>
            <a:r>
              <a:rPr lang="ru-RU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Отсутствие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признаков острых инфекционных заболеваний (повышенной температуры, проявлений респираторной инфекции, диареи).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Медицинская справка не требуется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Снять верхнюю одежду,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надеть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бахилы, халат, маску, шапочку, тщательно вымыть руки.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Отключить 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обильный телефон. 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Соблюдать тишину.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Не разрешается посещать пациентов детям в возрасте до 12 лет.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Одновременно разрешается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посещение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 палате не более чем двум посетителям.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Посещения не разрешаются во время проведения инвазивных манипуляций, реанимационных мероприятий.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Допуск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священнослужителя к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пациенту для проведения религиозных обрядов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согласуются с заведующим отделением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077867"/>
            <a:ext cx="1178462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" marR="90170" indent="17970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Родственники на проходной должны сообщить сотруднику бюро пропусков: фамилию, имя, отчество пациента, к которому они приехали с оформлением разового пропуска. На выходе из больницы разовый пропуск нужно вернуть.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5237" y="1174608"/>
            <a:ext cx="3586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ОАРИТ 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Акушерства и гинекологии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395229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8813" y="1154682"/>
            <a:ext cx="3347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ОАРИТ 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Новорожденных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395169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8959" y="1828332"/>
            <a:ext cx="56275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1200" b="1" dirty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Навещать </a:t>
            </a:r>
            <a:r>
              <a:rPr lang="ru-RU" sz="1200" b="1" dirty="0" smtClean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новорожденных </a:t>
            </a:r>
            <a:r>
              <a:rPr lang="ru-RU" sz="1200" b="1" dirty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разрешается ежедневно </a:t>
            </a:r>
            <a:endParaRPr lang="ru-RU" sz="1200" b="1" dirty="0" smtClean="0">
              <a:solidFill>
                <a:srgbClr val="99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1200" b="1" dirty="0" smtClean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в 16:30</a:t>
            </a:r>
            <a:r>
              <a:rPr lang="ru-RU" sz="1200" b="1" dirty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, 17:30, 20:30</a:t>
            </a:r>
            <a:endParaRPr lang="ru-RU" sz="1200" dirty="0">
              <a:solidFill>
                <a:srgbClr val="99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9783" y="2646998"/>
            <a:ext cx="8641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9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(возможны ограничения свиданий в сезон карантинных инфекций)</a:t>
            </a:r>
            <a:endParaRPr lang="ru-RU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384046" y="194002"/>
            <a:ext cx="11567160" cy="570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990000"/>
                </a:solidFill>
                <a:latin typeface="Century Gothic" panose="020B0502020202020204" pitchFamily="34" charset="0"/>
              </a:rPr>
              <a:t>Как родственникам узнать о состоянии пациента</a:t>
            </a:r>
            <a:endParaRPr lang="ru-RU" sz="3200" dirty="0">
              <a:solidFill>
                <a:srgbClr val="990000"/>
              </a:solidFill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88597" y="1500738"/>
            <a:ext cx="3586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ОАРИТ гинекологии</a:t>
            </a:r>
            <a:endParaRPr lang="ru-RU" sz="1400" b="1" dirty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395227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7178" y="2903543"/>
            <a:ext cx="3586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ОАРИТ акушерства</a:t>
            </a:r>
            <a:endParaRPr lang="ru-RU" sz="1400" b="1" dirty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395461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757" y="1215547"/>
            <a:ext cx="358631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Акушерское физиологическое отделение</a:t>
            </a:r>
            <a:endParaRPr lang="ru-RU" sz="1400" b="1" dirty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395532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3212" y="1946682"/>
            <a:ext cx="3586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Отделение патологии новорожденных и недоношенных детей №2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395763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8355" y="1285223"/>
            <a:ext cx="3347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ОАРИТ новорожденных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39516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rebuchet MS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8144555" y="1087458"/>
            <a:ext cx="3943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ребенок поступил экстренно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2393" y="5850576"/>
            <a:ext cx="8714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Пожалуйста, с пониманием отнеситесь к тому, что медперсонал может быть занят оказанием помощи пациентам и не всегда может ответить сразу. Благодарим за ваше терпение и доверие!</a:t>
            </a:r>
            <a:endParaRPr lang="ru-RU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6703" y="3480317"/>
            <a:ext cx="3492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Информацию о состоянии ребенка предоставляют ТОЛЬКО </a:t>
            </a:r>
            <a:r>
              <a:rPr lang="ru-RU" sz="1400" b="1" dirty="0" smtClean="0">
                <a:latin typeface="Century Gothic" panose="020B0502020202020204" pitchFamily="34" charset="0"/>
              </a:rPr>
              <a:t>законным </a:t>
            </a:r>
            <a:r>
              <a:rPr lang="ru-RU" sz="1400" b="1" dirty="0">
                <a:latin typeface="Century Gothic" panose="020B0502020202020204" pitchFamily="34" charset="0"/>
              </a:rPr>
              <a:t>представителям (родителям</a:t>
            </a:r>
            <a:r>
              <a:rPr lang="ru-RU" sz="1400" b="1" dirty="0" smtClean="0">
                <a:latin typeface="Century Gothic" panose="020B0502020202020204" pitchFamily="34" charset="0"/>
              </a:rPr>
              <a:t>).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221" y="3898934"/>
            <a:ext cx="36850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Информацию о состоянии мамы может получить любой близкий родственник. </a:t>
            </a:r>
            <a:endParaRPr lang="ru-RU" sz="1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При </a:t>
            </a:r>
            <a:r>
              <a:rPr lang="ru-RU" sz="1400" b="1" dirty="0">
                <a:latin typeface="Century Gothic" panose="020B0502020202020204" pitchFamily="34" charset="0"/>
              </a:rPr>
              <a:t>звонке приготовьтесь назвать ФИО мамы и дату </a:t>
            </a:r>
            <a:r>
              <a:rPr lang="ru-RU" sz="1400" b="1" dirty="0" smtClean="0">
                <a:latin typeface="Century Gothic" panose="020B0502020202020204" pitchFamily="34" charset="0"/>
              </a:rPr>
              <a:t>рождения.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2148" y="2562308"/>
            <a:ext cx="3246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Послеоперационный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период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кесарева сечения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74949" y="1073099"/>
            <a:ext cx="2590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Послеродовый период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43056" y="2380054"/>
            <a:ext cx="43869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В соответствии с законом, подробности </a:t>
            </a:r>
            <a:endParaRPr lang="ru-RU" sz="1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о </a:t>
            </a:r>
            <a:r>
              <a:rPr lang="ru-RU" sz="1400" b="1" dirty="0">
                <a:latin typeface="Century Gothic" panose="020B0502020202020204" pitchFamily="34" charset="0"/>
              </a:rPr>
              <a:t>вашем диагнозе и лечении мы можем сообщать только вам. </a:t>
            </a:r>
            <a:endParaRPr lang="ru-RU" sz="1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Родственники могут получить общую </a:t>
            </a:r>
            <a:r>
              <a:rPr lang="ru-RU" sz="1400" b="1" dirty="0">
                <a:latin typeface="Century Gothic" panose="020B0502020202020204" pitchFamily="34" charset="0"/>
              </a:rPr>
              <a:t>информацию о вашем самочувствии </a:t>
            </a:r>
            <a:r>
              <a:rPr lang="ru-RU" sz="1400" b="1" dirty="0" smtClean="0">
                <a:latin typeface="Century Gothic" panose="020B0502020202020204" pitchFamily="34" charset="0"/>
              </a:rPr>
              <a:t>ТОЛЬКО </a:t>
            </a:r>
            <a:r>
              <a:rPr lang="ru-RU" sz="1400" b="1" dirty="0">
                <a:latin typeface="Century Gothic" panose="020B0502020202020204" pitchFamily="34" charset="0"/>
              </a:rPr>
              <a:t>с вашего разрешения. </a:t>
            </a:r>
            <a:endParaRPr lang="ru-RU" sz="14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00" y="4678397"/>
            <a:ext cx="1000780" cy="10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7413" y="4562161"/>
            <a:ext cx="1500559" cy="11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513706" y="1089066"/>
            <a:ext cx="3461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Послеоперационный период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гинекологическом отделении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97" y="4562161"/>
            <a:ext cx="1169131" cy="11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Вектор Питание во время беременности беременная женщина думает, что есть здоровое вегетарианское питание или нездоровые углеводы, кекс, проблема избыточного веса, фаст-фуд, сахар, мультфильм, великолепная векторная иллюст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22" y="3180182"/>
            <a:ext cx="3003142" cy="18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6"/>
          <p:cNvSpPr txBox="1">
            <a:spLocks noChangeArrowheads="1"/>
          </p:cNvSpPr>
          <p:nvPr/>
        </p:nvSpPr>
        <p:spPr bwMode="auto">
          <a:xfrm>
            <a:off x="3777482" y="162247"/>
            <a:ext cx="4288790" cy="6249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Прием передач</a:t>
            </a:r>
            <a:endParaRPr lang="ru-RU" sz="3200" dirty="0">
              <a:solidFill>
                <a:srgbClr val="99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772" y="1148570"/>
            <a:ext cx="6126082" cy="19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59410" lvl="0" indent="-342900" algn="just">
              <a:spcAft>
                <a:spcPts val="750"/>
              </a:spcAft>
              <a:buFont typeface="Wingdings" panose="05000000000000000000" pitchFamily="2" charset="2"/>
              <a:buChar char="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Передачи осуществляются ежедневно с 16 до 19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часов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359410" lvl="0" indent="-342900" algn="just">
              <a:spcAft>
                <a:spcPts val="750"/>
              </a:spcAft>
              <a:buFont typeface="Wingdings" panose="05000000000000000000" pitchFamily="2" charset="2"/>
              <a:buChar char="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Передачи передаются в двух полиэтиленовых пакетах (наружный пакет снимается)</a:t>
            </a:r>
          </a:p>
          <a:p>
            <a:pPr marL="342900" marR="359410" lvl="0" indent="-342900" algn="just">
              <a:spcAft>
                <a:spcPts val="750"/>
              </a:spcAft>
              <a:buFont typeface="Wingdings" panose="05000000000000000000" pitchFamily="2" charset="2"/>
              <a:buChar char="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Продукты должны быть упакованы в чистые контейнеры и термосы</a:t>
            </a:r>
          </a:p>
          <a:p>
            <a:pPr marL="342900" marR="359410" lvl="0" indent="-342900" algn="just">
              <a:spcAft>
                <a:spcPts val="750"/>
              </a:spcAft>
              <a:buFont typeface="Wingdings" panose="05000000000000000000" pitchFamily="2" charset="2"/>
              <a:buChar char="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Количество продуктов должно быть на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 прием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пищи </a:t>
            </a:r>
          </a:p>
          <a:p>
            <a:pPr marL="342900" marR="359410" lvl="0" indent="-342900" algn="just">
              <a:spcAft>
                <a:spcPts val="750"/>
              </a:spcAft>
              <a:buFont typeface="Wingdings" panose="05000000000000000000" pitchFamily="2" charset="2"/>
              <a:buChar char="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Пакеты с продуктами маркируются (ФИО, отделение, номер палаты, дата передачи</a:t>
            </a:r>
            <a:r>
              <a:rPr lang="ru-RU" sz="1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78348" y="2999029"/>
            <a:ext cx="354386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951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Разрешается: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9514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бульон мясной 250-300 мл. 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9514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уха без костей 250-300 мл.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9514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суп домашний с макаронными изделиями/крупами 250-300мл.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9514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котлеты на пару без специй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9514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отварное мясо/рыба на 1 прием</a:t>
            </a: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вода питьевая не более 1,5 л.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морс не сладкий не более 1,5л.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молоко в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тетрапакете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галеты, сухое несладкое печенье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зеленое яблоко/груша на 1 прием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510"/>
          <p:cNvSpPr>
            <a:spLocks noChangeArrowheads="1"/>
          </p:cNvSpPr>
          <p:nvPr/>
        </p:nvSpPr>
        <p:spPr bwMode="auto">
          <a:xfrm>
            <a:off x="686616" y="5225945"/>
            <a:ext cx="3722312" cy="1010263"/>
          </a:xfrm>
          <a:prstGeom prst="rect">
            <a:avLst/>
          </a:prstGeom>
          <a:solidFill>
            <a:srgbClr val="FFFFFF"/>
          </a:solidFill>
          <a:ln w="25400">
            <a:solidFill>
              <a:srgbClr val="8DB3E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49677D"/>
              </a:solidFill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9677D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При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49677D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нарушении перечня и сроков реализации скоропортящихся продуктов, мы оставляем за собой право их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49677D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утилизировать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90123" y="3275074"/>
            <a:ext cx="431529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Запрещается: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скоропортящиеся продукты: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мясные, рыбные, творожные, молоко, кисломолочные продукты, вареные колбасы, кулинарные изделия, кремовые кондитерские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изделия. 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124" name="Picture 4" descr="Вектор Симпатичная мультяшная беременная женщина в брюках и футболке слушает музыку в наушниках, держит зеленое ябло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8123" cy="16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ектор Беременная женщ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27" y="5064166"/>
            <a:ext cx="1759916" cy="175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poluektovavi\Downloads\2023-04-24_09-30-5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54" y="844061"/>
            <a:ext cx="4709746" cy="227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Блок-схема: узел 12"/>
          <p:cNvSpPr/>
          <p:nvPr/>
        </p:nvSpPr>
        <p:spPr>
          <a:xfrm>
            <a:off x="10023232" y="1877584"/>
            <a:ext cx="96715" cy="8792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162"/>
          <p:cNvSpPr>
            <a:spLocks noChangeArrowheads="1"/>
          </p:cNvSpPr>
          <p:nvPr/>
        </p:nvSpPr>
        <p:spPr bwMode="auto">
          <a:xfrm>
            <a:off x="10460988" y="501162"/>
            <a:ext cx="1593266" cy="286052"/>
          </a:xfrm>
          <a:prstGeom prst="wedgeRoundRectCallout">
            <a:avLst>
              <a:gd name="adj1" fmla="val -72501"/>
              <a:gd name="adj2" fmla="val 43108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Прием передач</a:t>
            </a:r>
            <a:endParaRPr lang="ru-RU" sz="1100" b="1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7">
            <a:extLst>
              <a:ext uri="{FF2B5EF4-FFF2-40B4-BE49-F238E27FC236}">
                <a16:creationId xmlns:a16="http://schemas.microsoft.com/office/drawing/2014/main" id="{8BA8CD08-C309-82F2-24D3-6B84CBB5DE5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26362" y="92740"/>
            <a:ext cx="7269330" cy="7453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Партнерские (совместные) роды</a:t>
            </a:r>
            <a:endParaRPr lang="ru-RU" sz="3200" dirty="0">
              <a:solidFill>
                <a:srgbClr val="99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199D4-F217-DAC1-FF04-E41AC992F1BA}"/>
              </a:ext>
            </a:extLst>
          </p:cNvPr>
          <p:cNvSpPr txBox="1"/>
          <p:nvPr/>
        </p:nvSpPr>
        <p:spPr>
          <a:xfrm>
            <a:off x="1200257" y="943255"/>
            <a:ext cx="9693663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9705" indent="179705" algn="just">
              <a:lnSpc>
                <a:spcPct val="11500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Партнерские роды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– это роды с помощником, когда помимо врача, акушерки и других сотрудников роддома с Вами в родильном зале присутствует близкий человек, – это может быть муж, мама, лучшая подруга или другой близкий человек. Задача помощника – помогать роженице в течение всего родового процесса, начиная с периода схваток и заканчивая рождением малыша. Самое важное, что требуется от помощника в партнерских родах, –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создать благоприятную психологическую атмосферу для роженицы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 тем самым помочь ей в облегчении боли.</a:t>
            </a:r>
          </a:p>
        </p:txBody>
      </p:sp>
      <p:pic>
        <p:nvPicPr>
          <p:cNvPr id="7" name="Picture 2" descr="Акушерство картинки для презентации - 79 фото">
            <a:extLst>
              <a:ext uri="{FF2B5EF4-FFF2-40B4-BE49-F238E27FC236}">
                <a16:creationId xmlns:a16="http://schemas.microsoft.com/office/drawing/2014/main" id="{F613DE55-38A9-085E-3F34-50D052D2B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97" y="2627306"/>
            <a:ext cx="2443569" cy="18023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C4F1CD-A3A9-3E92-AC6E-F10BED929F42}"/>
              </a:ext>
            </a:extLst>
          </p:cNvPr>
          <p:cNvSpPr txBox="1"/>
          <p:nvPr/>
        </p:nvSpPr>
        <p:spPr>
          <a:xfrm>
            <a:off x="97029" y="4488847"/>
            <a:ext cx="634093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359410" indent="450215" algn="just"/>
            <a:r>
              <a:rPr lang="ru-RU" sz="1600" b="1" dirty="0">
                <a:solidFill>
                  <a:srgbClr val="FF0000"/>
                </a:solidFill>
                <a:effectLst/>
                <a:latin typeface="Century Gothic" panose="020F0502020204030204" pitchFamily="34" charset="0"/>
                <a:ea typeface="Times New Roman" panose="02020603050405020304" pitchFamily="18" charset="0"/>
              </a:rPr>
              <a:t>Чем может помочь партнер во время родов? </a:t>
            </a:r>
            <a:endParaRPr lang="ru-RU" sz="1600" b="1" dirty="0" smtClean="0">
              <a:solidFill>
                <a:srgbClr val="FF0000"/>
              </a:solidFill>
              <a:effectLst/>
              <a:latin typeface="Century Gothic" panose="020F0502020204030204" pitchFamily="34" charset="0"/>
              <a:ea typeface="Times New Roman" panose="02020603050405020304" pitchFamily="18" charset="0"/>
            </a:endParaRPr>
          </a:p>
          <a:p>
            <a:pPr marL="180340" marR="359410" indent="450215" algn="just"/>
            <a:endParaRPr lang="ru-RU" sz="1600" b="1" dirty="0" smtClean="0">
              <a:solidFill>
                <a:srgbClr val="FF0000"/>
              </a:solidFill>
              <a:effectLst/>
              <a:latin typeface="Century Gothic" panose="020F0502020204030204" pitchFamily="34" charset="0"/>
              <a:ea typeface="Times New Roman" panose="02020603050405020304" pitchFamily="18" charset="0"/>
            </a:endParaRPr>
          </a:p>
          <a:p>
            <a:pPr marL="342900" marR="359410" lvl="0" indent="-342900" algn="just">
              <a:buFont typeface="Wingdings" panose="05000000000000000000" pitchFamily="2" charset="2"/>
              <a:buChar char="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  <a:ea typeface="Times New Roman" panose="02020603050405020304" pitchFamily="18" charset="0"/>
              </a:rPr>
              <a:t>фиксировать время между схватками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9410" lvl="0" indent="-342900">
              <a:buFont typeface="Wingdings" panose="05000000000000000000" pitchFamily="2" charset="2"/>
              <a:buChar char="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  <a:ea typeface="Times New Roman" panose="02020603050405020304" pitchFamily="18" charset="0"/>
              </a:rPr>
              <a:t>делать массаж, позволяющий снять напряжение с поясницы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9410" lvl="0" indent="-342900" algn="just">
              <a:buFont typeface="Wingdings" panose="05000000000000000000" pitchFamily="2" charset="2"/>
              <a:buChar char="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  <a:ea typeface="Times New Roman" panose="02020603050405020304" pitchFamily="18" charset="0"/>
              </a:rPr>
              <a:t>помогать в выборе удачной позы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9410" lvl="0" indent="-342900" algn="just">
              <a:buFont typeface="Wingdings" panose="05000000000000000000" pitchFamily="2" charset="2"/>
              <a:buChar char="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  <a:ea typeface="Times New Roman" panose="02020603050405020304" pitchFamily="18" charset="0"/>
              </a:rPr>
              <a:t>хвалить и подбадривать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9410" lvl="0" indent="-342900" algn="just">
              <a:buFont typeface="Wingdings" panose="05000000000000000000" pitchFamily="2" charset="2"/>
              <a:buChar char="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  <a:ea typeface="Times New Roman" panose="02020603050405020304" pitchFamily="18" charset="0"/>
              </a:rPr>
              <a:t>«дышать» вместе с женщиной, чтобы облегчить ее состояние и сделать родовой процесс более легким и быстрым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359410" indent="450215" algn="just"/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450215" algn="just"/>
            <a:r>
              <a:rPr lang="ru-RU" sz="1400" dirty="0"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ru-RU" sz="1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9365E-C592-1FDB-7049-1614AC7C6442}"/>
              </a:ext>
            </a:extLst>
          </p:cNvPr>
          <p:cNvSpPr txBox="1"/>
          <p:nvPr/>
        </p:nvSpPr>
        <p:spPr>
          <a:xfrm>
            <a:off x="6187022" y="4434260"/>
            <a:ext cx="5934690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450215" algn="just"/>
            <a:r>
              <a:rPr lang="ru-RU" sz="1600" b="1" dirty="0">
                <a:solidFill>
                  <a:srgbClr val="FF0000"/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Партнеру необходимо иметь с собой:</a:t>
            </a:r>
            <a:endParaRPr lang="ru-RU" sz="1600" dirty="0">
              <a:solidFill>
                <a:srgbClr val="FF0000"/>
              </a:solidFill>
              <a:effectLst/>
              <a:latin typeface="Century Gothic" panose="020F050202020403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lvl="0" indent="-342900" algn="just">
              <a:spcBef>
                <a:spcPts val="85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Паспорт</a:t>
            </a:r>
          </a:p>
          <a:p>
            <a:pPr marL="342900" lvl="0" indent="-342900" algn="just">
              <a:spcBef>
                <a:spcPts val="85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Результаты флюорографии (действителен 1 год)</a:t>
            </a:r>
          </a:p>
          <a:p>
            <a:pPr marL="342900" indent="-342900" algn="just">
              <a:spcBef>
                <a:spcPts val="85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нализ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на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COVID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-19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(действителен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48 часов)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или можно сдать на месте (цена 700р.)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lvl="0" indent="-342900" algn="just">
              <a:spcBef>
                <a:spcPts val="8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Сменная хлопчатобумажная одежда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обувь 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marR="179705" lvl="0" indent="-342900" algn="just">
              <a:spcBef>
                <a:spcPts val="8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Вода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пища, которая хранится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при комнатной температуре</a:t>
            </a:r>
          </a:p>
        </p:txBody>
      </p:sp>
      <p:pic>
        <p:nvPicPr>
          <p:cNvPr id="2050" name="Picture 2" descr="Бесплатное векторное изображение Рисованные сцены род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20" y="2627306"/>
            <a:ext cx="2174377" cy="180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есплатное векторное изображение Плоская концепция родов с беременной женщиной во время доставки векторной иллюстрации процес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306"/>
            <a:ext cx="5403420" cy="180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ектор Мужчина и женщина с новорожденным ребенком счастливые родители плакат о родах плоская векторная иллюстрац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35" y="2481858"/>
            <a:ext cx="2121477" cy="203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Вектор Установите рисованную девочку в стиле мультяшный эскиз каракули для значка баннера элементы одежды для маленьких девоч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2" y="-5967"/>
            <a:ext cx="1862155" cy="18621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ектор Автокресло безопасности для младенца и малыша, изолированное на белой предпосылке. плоская 3d векторная изометрическая иллюстрация. автокресло 3 в 1 и группа 0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94" y="1634359"/>
            <a:ext cx="2203520" cy="22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8"/>
          <p:cNvSpPr txBox="1">
            <a:spLocks noChangeArrowheads="1"/>
          </p:cNvSpPr>
          <p:nvPr/>
        </p:nvSpPr>
        <p:spPr bwMode="auto">
          <a:xfrm>
            <a:off x="3529680" y="197233"/>
            <a:ext cx="4902144" cy="7603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Что взять на выписку</a:t>
            </a:r>
            <a:endParaRPr lang="ru-RU" sz="3200" dirty="0">
              <a:solidFill>
                <a:srgbClr val="99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7" name="Рисунок 6" descr="C:\Users\poluektovavi\Downloads\2023-04-24_09-30-5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47" y="2492667"/>
            <a:ext cx="5565066" cy="297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3479" y="525092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Выписка новорожденных осуществляется </a:t>
            </a:r>
            <a:endParaRPr lang="ru-RU" sz="2000" b="1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понедельник-воскресенье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 14:00 до 17:00</a:t>
            </a:r>
            <a:endParaRPr lang="ru-RU" sz="2000" b="1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071" y="2158443"/>
            <a:ext cx="5405756" cy="253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Выписная одежда по сезону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Носочки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Чепчик,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ш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апочка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(легкая или теплая в зависимости от погоды)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Конверт (легкий или теплый в зависимости от погоды)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Автомобильная люлька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994531" y="4396154"/>
            <a:ext cx="96715" cy="1143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Бесплатное векторное изображение Плоский дизайн пола раскрывает концепцию вечер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531" y="86660"/>
            <a:ext cx="3028950" cy="20176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96817" y="1219556"/>
            <a:ext cx="1072662" cy="724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162"/>
          <p:cNvSpPr>
            <a:spLocks noChangeArrowheads="1"/>
          </p:cNvSpPr>
          <p:nvPr/>
        </p:nvSpPr>
        <p:spPr bwMode="auto">
          <a:xfrm rot="10800000">
            <a:off x="6838558" y="5466666"/>
            <a:ext cx="1593266" cy="424809"/>
          </a:xfrm>
          <a:prstGeom prst="wedgeRoundRectCallout">
            <a:avLst>
              <a:gd name="adj1" fmla="val -86849"/>
              <a:gd name="adj2" fmla="val 27792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Выписка новорожденных</a:t>
            </a:r>
            <a:endParaRPr lang="ru-RU" sz="1100" b="1" dirty="0">
              <a:solidFill>
                <a:srgbClr val="FF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" name="Дуга 1"/>
          <p:cNvSpPr/>
          <p:nvPr/>
        </p:nvSpPr>
        <p:spPr>
          <a:xfrm>
            <a:off x="8653123" y="2621692"/>
            <a:ext cx="1600199" cy="2027614"/>
          </a:xfrm>
          <a:prstGeom prst="arc">
            <a:avLst>
              <a:gd name="adj1" fmla="val 16436855"/>
              <a:gd name="adj2" fmla="val 69542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241327" y="2362234"/>
            <a:ext cx="4315299" cy="37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Въезд на территорию РБ №1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8920009">
            <a:off x="9689718" y="4428473"/>
            <a:ext cx="243845" cy="226530"/>
          </a:xfrm>
          <a:prstGeom prst="notchedRightArrow">
            <a:avLst>
              <a:gd name="adj1" fmla="val 50000"/>
              <a:gd name="adj2" fmla="val 34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4297932">
            <a:off x="9997891" y="2926846"/>
            <a:ext cx="225079" cy="211340"/>
          </a:xfrm>
          <a:prstGeom prst="notchedRightArrow">
            <a:avLst>
              <a:gd name="adj1" fmla="val 50000"/>
              <a:gd name="adj2" fmla="val 34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6295084">
            <a:off x="10122592" y="3797138"/>
            <a:ext cx="247176" cy="217429"/>
          </a:xfrm>
          <a:prstGeom prst="notchedRightArrow">
            <a:avLst>
              <a:gd name="adj1" fmla="val 50000"/>
              <a:gd name="adj2" fmla="val 34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Вектор Концепция гинекологической клин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36" y="5022223"/>
            <a:ext cx="2429591" cy="18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Вектор Больничный инкуба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85" y="5395831"/>
            <a:ext cx="2078508" cy="144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Вектор Красный автомобиль с воздушными шарами каракули иллюстрации для открытки приглашения на день рожде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92" y="584088"/>
            <a:ext cx="629899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Вектор Женский персонаж в пижаме, растягиваясь и расслабляясь в удобном мягком круглом кресл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000" y="1952607"/>
            <a:ext cx="1260570" cy="10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Бесплатное векторное изображение Концепция управления временем для целевой страниц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99" y="1943965"/>
            <a:ext cx="1270969" cy="8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Бесплатное векторное изображение Нарисованная рукой иллюстрация грудного моло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86" y="2174002"/>
            <a:ext cx="854905" cy="8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Вектор Акушерка и молодая мать кормит ребенка грудью. плоские векторные иллюстрации. новорожденный проверен на здоровое функционирование нервной, пищеварительной, сердечной систем. скрининг, здоровье, концепция родов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" y="1496214"/>
            <a:ext cx="1718705" cy="122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05E9F-B517-AD55-FEBE-094B254E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131575"/>
            <a:ext cx="11273901" cy="475375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200" dirty="0">
                <a:latin typeface="Century Gothic" panose="020F0502020204030204" pitchFamily="34" charset="0"/>
              </a:rPr>
              <a:t>ПОСЛЕ ВЫПИСКИ Если мама и ребенок чувствуют себя хорошо, на 3-4 сутки после физиологических родов и 4-5 сутки после оперативного родоразрешения (кесарево сечение) происходит выписка матери и ребенка домой. Перед выпиской акушер-гинеколог разъясняет молодой маме особенности течения послеродового периода, а неонатолог дает рекомендации по уходу за малышом.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B9004-3956-9D1E-C49C-179D48074980}"/>
              </a:ext>
            </a:extLst>
          </p:cNvPr>
          <p:cNvSpPr txBox="1"/>
          <p:nvPr/>
        </p:nvSpPr>
        <p:spPr>
          <a:xfrm>
            <a:off x="2030571" y="4550819"/>
            <a:ext cx="10728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ПОЛЕЗНАЯ ИНФОРМАЦИЯ НА ПЕРВОЕ ВРЕМЯ ПОСЛЕ ВЫПИСКИ: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2D23D-28A1-17FF-358F-DDD285BDE2FE}"/>
              </a:ext>
            </a:extLst>
          </p:cNvPr>
          <p:cNvSpPr txBox="1"/>
          <p:nvPr/>
        </p:nvSpPr>
        <p:spPr>
          <a:xfrm>
            <a:off x="216835" y="667457"/>
            <a:ext cx="5879165" cy="863288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F0502020204030204" pitchFamily="34" charset="0"/>
              </a:rPr>
              <a:t>Послеродовый период длится 6 недель. Выделения из половых путей могут продолжаться весь послеродовый период, идти равномерно, постепенно уменьшаться, могут прекратиться, а затем возобновиться, также в выделениях могут появляться сгустки.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C15C96-00A4-02B6-C7EA-71F052EC3AEC}"/>
              </a:ext>
            </a:extLst>
          </p:cNvPr>
          <p:cNvSpPr txBox="1"/>
          <p:nvPr/>
        </p:nvSpPr>
        <p:spPr>
          <a:xfrm>
            <a:off x="1471016" y="1522643"/>
            <a:ext cx="4004752" cy="46166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F0502020204030204" pitchFamily="34" charset="0"/>
              </a:rPr>
              <a:t>В послеродовом периоде рекомендуется физический и половой покой 1,5-2 мес.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6CDA9-D765-4D84-741A-5E8503D27A9F}"/>
              </a:ext>
            </a:extLst>
          </p:cNvPr>
          <p:cNvSpPr txBox="1"/>
          <p:nvPr/>
        </p:nvSpPr>
        <p:spPr>
          <a:xfrm>
            <a:off x="5364480" y="1620932"/>
            <a:ext cx="5775960" cy="646331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F0502020204030204" pitchFamily="34" charset="0"/>
              </a:rPr>
              <a:t>Гигиенический душ необходимо принимать 2 раза в день. Принимать ванну и посещать сауну не рекомендуется до 1,5-2 месяцев после родов.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B14E2-6EDF-BA7C-386D-6B44EDD6B14B}"/>
              </a:ext>
            </a:extLst>
          </p:cNvPr>
          <p:cNvSpPr txBox="1"/>
          <p:nvPr/>
        </p:nvSpPr>
        <p:spPr>
          <a:xfrm>
            <a:off x="141946" y="2650238"/>
            <a:ext cx="7253984" cy="646331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F0502020204030204" pitchFamily="34" charset="0"/>
              </a:rPr>
              <a:t>Посетить гинеколога женской консультации по месту жительства рекомендуется через 1 месяц после неосложненных родов и через 2 недели после осложненных. На приеме обязательно обсудите с врачом вопрос контрацепции.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31F57F-1563-DE45-91CE-C90DC104F43F}"/>
              </a:ext>
            </a:extLst>
          </p:cNvPr>
          <p:cNvSpPr txBox="1"/>
          <p:nvPr/>
        </p:nvSpPr>
        <p:spPr>
          <a:xfrm>
            <a:off x="7475242" y="2735925"/>
            <a:ext cx="4762640" cy="646331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F0502020204030204" pitchFamily="34" charset="0"/>
              </a:rPr>
              <a:t>С целью профилактики мастита (воспаления молочных желез) требуется соблюдать гигиену тела, нательного и постельного белья.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F3637F-BB8D-C063-292A-9C7106D8D61F}"/>
              </a:ext>
            </a:extLst>
          </p:cNvPr>
          <p:cNvSpPr txBox="1"/>
          <p:nvPr/>
        </p:nvSpPr>
        <p:spPr>
          <a:xfrm>
            <a:off x="141946" y="3377621"/>
            <a:ext cx="11227322" cy="646331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F0502020204030204" pitchFamily="34" charset="0"/>
              </a:rPr>
              <a:t>Ваши молочные железы выполняют свою основную функцию – лактационную.</a:t>
            </a:r>
            <a:r>
              <a:rPr lang="en-US" sz="1200" dirty="0">
                <a:latin typeface="Century Gothic" panose="020F0502020204030204" pitchFamily="34" charset="0"/>
              </a:rPr>
              <a:t> </a:t>
            </a:r>
            <a:r>
              <a:rPr lang="ru-RU" sz="1200" dirty="0">
                <a:latin typeface="Century Gothic" panose="020F0502020204030204" pitchFamily="34" charset="0"/>
              </a:rPr>
              <a:t>Сразу после родов в молочной железе молозиво, ценный питательный продукт, богатый иммуноглобулинами, и формирующий иммунитет ваших детей в первые месяцы жизни. </a:t>
            </a:r>
          </a:p>
          <a:p>
            <a:r>
              <a:rPr lang="ru-RU" sz="1200" dirty="0">
                <a:latin typeface="Century Gothic" panose="020F0502020204030204" pitchFamily="34" charset="0"/>
              </a:rPr>
              <a:t>На 3-4 сутки образуется переходное молоко, на 2-й неделе молоко приобретает постоянный состав и называется зрелым молоком.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4B0749-2982-CABA-49FA-31E92EA5B360}"/>
              </a:ext>
            </a:extLst>
          </p:cNvPr>
          <p:cNvSpPr txBox="1"/>
          <p:nvPr/>
        </p:nvSpPr>
        <p:spPr>
          <a:xfrm>
            <a:off x="141946" y="4149628"/>
            <a:ext cx="11860826" cy="46166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F0502020204030204" pitchFamily="34" charset="0"/>
              </a:rPr>
              <a:t>Режим кормления ребенка – по требованию. На начальном этапе в каждое кормление дают ребенку обе груди. Требование предполагает и сигналы ребенка, и желание матери кормить. Частое прикладывание ребенка к груди стимулирует приход молока и сокращение матки.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EF2FC3-5944-833D-3F34-E92F2B7A609F}"/>
              </a:ext>
            </a:extLst>
          </p:cNvPr>
          <p:cNvSpPr txBox="1"/>
          <p:nvPr/>
        </p:nvSpPr>
        <p:spPr>
          <a:xfrm>
            <a:off x="295659" y="4912612"/>
            <a:ext cx="4414688" cy="101566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anose="020F0502020204030204" pitchFamily="34" charset="0"/>
              </a:rPr>
              <a:t>У мамы - проблемы </a:t>
            </a:r>
            <a:r>
              <a:rPr lang="ru-RU" sz="1200" dirty="0">
                <a:latin typeface="Century Gothic" panose="020F0502020204030204" pitchFamily="34" charset="0"/>
              </a:rPr>
              <a:t>с молочными железами, </a:t>
            </a:r>
            <a:r>
              <a:rPr lang="ru-RU" sz="1200" dirty="0" smtClean="0">
                <a:latin typeface="Century Gothic" panose="020F0502020204030204" pitchFamily="34" charset="0"/>
              </a:rPr>
              <a:t>повышение </a:t>
            </a:r>
            <a:r>
              <a:rPr lang="ru-RU" sz="1200" dirty="0">
                <a:latin typeface="Century Gothic" panose="020F0502020204030204" pitchFamily="34" charset="0"/>
              </a:rPr>
              <a:t>температуры тела, </a:t>
            </a:r>
            <a:r>
              <a:rPr lang="ru-RU" sz="1200" dirty="0" smtClean="0">
                <a:latin typeface="Century Gothic" panose="020F0502020204030204" pitchFamily="34" charset="0"/>
              </a:rPr>
              <a:t>появление </a:t>
            </a:r>
            <a:r>
              <a:rPr lang="ru-RU" sz="1200" dirty="0">
                <a:latin typeface="Century Gothic" panose="020F0502020204030204" pitchFamily="34" charset="0"/>
              </a:rPr>
              <a:t>дискомфорта или болей внизу живота, алых кровяных выделений, резкого зловонного запаха из половых путей в течение 1 месяца.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2619CB-D766-A3A2-8212-E4FE43EDDBDE}"/>
              </a:ext>
            </a:extLst>
          </p:cNvPr>
          <p:cNvSpPr txBox="1"/>
          <p:nvPr/>
        </p:nvSpPr>
        <p:spPr>
          <a:xfrm>
            <a:off x="355163" y="6237109"/>
            <a:ext cx="4035695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Century Gothic" panose="020F0502020204030204" pitchFamily="34" charset="0"/>
              </a:rPr>
              <a:t>Приемное отделение </a:t>
            </a:r>
            <a:endParaRPr lang="ru-RU" sz="1400" b="1" dirty="0" smtClean="0">
              <a:solidFill>
                <a:srgbClr val="FF0000"/>
              </a:solidFill>
              <a:latin typeface="Century Gothic" panose="020F050202020403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entury Gothic" panose="020F0502020204030204" pitchFamily="34" charset="0"/>
              </a:rPr>
              <a:t>акушерства </a:t>
            </a:r>
            <a:r>
              <a:rPr lang="ru-RU" sz="1400" b="1" dirty="0">
                <a:solidFill>
                  <a:srgbClr val="FF0000"/>
                </a:solidFill>
                <a:latin typeface="Century Gothic" panose="020F0502020204030204" pitchFamily="34" charset="0"/>
              </a:rPr>
              <a:t>и гинекологии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6D2A16-FCC5-8867-4306-783A368FACCE}"/>
              </a:ext>
            </a:extLst>
          </p:cNvPr>
          <p:cNvSpPr txBox="1"/>
          <p:nvPr/>
        </p:nvSpPr>
        <p:spPr>
          <a:xfrm>
            <a:off x="6745051" y="5732768"/>
            <a:ext cx="3410550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Century Gothic" panose="020F0502020204030204" pitchFamily="34" charset="0"/>
              </a:rPr>
              <a:t>Приемное отделение неонатологии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2ECD6-FB3B-9C87-CE22-F012AB56F962}"/>
              </a:ext>
            </a:extLst>
          </p:cNvPr>
          <p:cNvSpPr txBox="1"/>
          <p:nvPr/>
        </p:nvSpPr>
        <p:spPr>
          <a:xfrm>
            <a:off x="6096000" y="1141057"/>
            <a:ext cx="5402642" cy="4753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F0502020204030204" pitchFamily="34" charset="0"/>
              </a:rPr>
              <a:t>Гигиенические прокладки необходимо менять после каждого похода в туалет, менять нательное белье - ежедневно. </a:t>
            </a:r>
          </a:p>
        </p:txBody>
      </p:sp>
      <p:pic>
        <p:nvPicPr>
          <p:cNvPr id="7172" name="Picture 4" descr="Бесплатное векторное изображение Нарисованная рукой иллюстрация грудного моло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94" y="1931936"/>
            <a:ext cx="789773" cy="7897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CEF2FC3-5944-833D-3F34-E92F2B7A609F}"/>
              </a:ext>
            </a:extLst>
          </p:cNvPr>
          <p:cNvSpPr txBox="1"/>
          <p:nvPr/>
        </p:nvSpPr>
        <p:spPr>
          <a:xfrm>
            <a:off x="5922312" y="4948043"/>
            <a:ext cx="6080460" cy="46166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entury Gothic" panose="020F0502020204030204" pitchFamily="34" charset="0"/>
              </a:rPr>
              <a:t>У новорожденного ребенка - высыпания на коже или слизистых оболочках, желтушность, повышение температуры тела</a:t>
            </a:r>
            <a:r>
              <a:rPr lang="ru-RU" sz="1200" smtClean="0">
                <a:latin typeface="Century Gothic" panose="020F0502020204030204" pitchFamily="34" charset="0"/>
              </a:rPr>
              <a:t>, потеря </a:t>
            </a:r>
            <a:r>
              <a:rPr lang="ru-RU" sz="1200" dirty="0" smtClean="0">
                <a:latin typeface="Century Gothic" panose="020F0502020204030204" pitchFamily="34" charset="0"/>
              </a:rPr>
              <a:t>веса и т.д.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892512" y="5912913"/>
            <a:ext cx="6952" cy="350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8411442" y="5395831"/>
            <a:ext cx="6952" cy="350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6" name="Picture 18" descr="Бесплатное векторное изображение Нарисованная рукой мать кормит ребенка грудью иллюстрац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849" y="501663"/>
            <a:ext cx="1020980" cy="102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Бесплатное векторное изображение Интерьер парикмахерской с парикмахерами и клиентами. мужчина и женщина сидят на стульях, люди ждут в очереди плоские векторные иллюстрации. красота, концепция занятия для баннера или целевой веб-страни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6" y="4780187"/>
            <a:ext cx="3129531" cy="20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Вектор Иллюстрация киоска овощного супермарк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401" y="102827"/>
            <a:ext cx="1390538" cy="125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Бесплатное векторное изображение Состав очереди в банкомате с видом на улицу людей, стоящих в очереди к банкомату для векторной иллюстрации снят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78" y="2540681"/>
            <a:ext cx="2514599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288998" y="102827"/>
            <a:ext cx="5468140" cy="658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04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Полезная </a:t>
            </a:r>
            <a:r>
              <a:rPr lang="ru-RU" sz="3200" b="1" dirty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информация</a:t>
            </a:r>
            <a:endParaRPr lang="ru-RU" sz="3200" dirty="0">
              <a:solidFill>
                <a:srgbClr val="99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5432" y="220454"/>
            <a:ext cx="11553172" cy="750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Century Gothic" panose="020F0502020204030204" pitchFamily="34" charset="0"/>
              <a:ea typeface="Trebuchet MS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entury Gothic" panose="020F0502020204030204" pitchFamily="34" charset="0"/>
                <a:ea typeface="Trebuchet MS"/>
                <a:cs typeface="Arial" pitchFamily="34" charset="0"/>
              </a:rPr>
              <a:t>Магазины</a:t>
            </a:r>
            <a:r>
              <a:rPr lang="ru-RU" sz="2000" b="1" dirty="0">
                <a:solidFill>
                  <a:srgbClr val="FF0000"/>
                </a:solidFill>
                <a:latin typeface="Century Gothic" panose="020F0502020204030204" pitchFamily="34" charset="0"/>
                <a:ea typeface="Trebuchet MS"/>
                <a:cs typeface="Arial" pitchFamily="34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Для удобства наших посетителей ежедневно с 09:00 до 14:00 работают буфеты с горячим питанием на </a:t>
            </a: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этаже здания Клинико-диагностического центра и на 2 м этаже переходе между взрослым и детским центрами.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На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1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этаже здания Клинико-диагностического центра и Центра охраны материнства и детства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работают: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продуктовые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магазины,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магазин «Игрушки», «НЦМ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+», киоск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«Фрукты и овощи».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Аптечные пункты: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Здание Клинико-диагностического центра «НЦМ+»: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пн.-пт.– с 09:00 до17:00, сб.– с 10:00 до17:00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Здание Центра охраны материнства и детства: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пн.-пт.– с 09:00 до19:00, сб.,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вскр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 – с 10:00 до 19:00.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FF0000"/>
                </a:solidFill>
                <a:latin typeface="Century Gothic" panose="020F0502020204030204" pitchFamily="34" charset="0"/>
                <a:cs typeface="Arial" panose="020B0604020202020204" pitchFamily="34" charset="0"/>
              </a:rPr>
              <a:t>Банкоматы: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Сбербанка, ВТБ, Росбанка, АЭБ расположенные в холле Центра охраны материнства и детства, возле центрального входа.</a:t>
            </a: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Салон красоты «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НЦМ+»: 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 этаж ЦОМИД (Центр охраны материнства и детства), пансионат.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Режим работы: пн. – пт. с 10:00 до 16:00, выходной: сб.,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вскр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Телефон для записи: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39-52-06</a:t>
            </a:r>
            <a:endParaRPr lang="ru-RU" altLang="ru-RU" sz="1400" b="1" dirty="0">
              <a:solidFill>
                <a:schemeClr val="accent5">
                  <a:lumMod val="75000"/>
                </a:schemeClr>
              </a:solidFill>
              <a:latin typeface="Century Gothic" panose="020F050202020403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екомендуем Вам познакомиться свежими новостями ГАУ РС(Я) «РБ №1-НЦМ им. М.Е. Николаева» на сайте: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6"/>
              </a:rPr>
              <a:t>www.rb1ncm.ru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F0502020204030204" pitchFamily="34" charset="0"/>
              </a:rPr>
              <a:t> </a:t>
            </a:r>
            <a:endParaRPr lang="ru-RU" altLang="ru-RU" sz="1400" dirty="0">
              <a:latin typeface="Century Gothic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F050202020403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Рисунок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53" y="10575803"/>
            <a:ext cx="586944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53" y="4985239"/>
            <a:ext cx="1820008" cy="1486864"/>
          </a:xfrm>
          <a:prstGeom prst="rect">
            <a:avLst/>
          </a:prstGeom>
        </p:spPr>
      </p:pic>
      <p:pic>
        <p:nvPicPr>
          <p:cNvPr id="6146" name="Picture 2" descr="Вектор Дизайн магазин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2" y="102827"/>
            <a:ext cx="1507668" cy="10548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Бесплатное векторное изображение Комплект элементов супермаркета декоративный с оборудованием работника наличных денег еды магазина и банковской карточки изолировал иллюстрацию вектор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6" y="2680329"/>
            <a:ext cx="1890727" cy="1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Бесплатное векторное изображение Иллюстрация концепции эмоциональной обратной связ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" y="4761027"/>
            <a:ext cx="2007446" cy="200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Бесплатное векторное изображение Горячая линия call-центра, поддержка клиентов. телефон доверия онлайн, решение проблем, удаленная помощь. телефонная служба, заказчик и помощник героев мультфильмов. вектор изолированных иллюстрация метафоры концепци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342" y="1637660"/>
            <a:ext cx="2375796" cy="23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Бесплатное векторное изображение Иллюстрация концепции петли обратной связ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2" y="2321509"/>
            <a:ext cx="1743035" cy="174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583" y="4917122"/>
            <a:ext cx="1940878" cy="19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23"/>
          <p:cNvSpPr>
            <a:spLocks noChangeArrowheads="1"/>
          </p:cNvSpPr>
          <p:nvPr/>
        </p:nvSpPr>
        <p:spPr bwMode="auto">
          <a:xfrm>
            <a:off x="6462374" y="1941415"/>
            <a:ext cx="2887945" cy="672773"/>
          </a:xfrm>
          <a:prstGeom prst="rect">
            <a:avLst/>
          </a:prstGeom>
          <a:solidFill>
            <a:srgbClr val="FFFFFF"/>
          </a:solidFill>
          <a:ln w="254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500-900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424"/>
          <p:cNvSpPr>
            <a:spLocks noChangeArrowheads="1"/>
          </p:cNvSpPr>
          <p:nvPr/>
        </p:nvSpPr>
        <p:spPr bwMode="auto">
          <a:xfrm>
            <a:off x="2993402" y="2968740"/>
            <a:ext cx="6056532" cy="819150"/>
          </a:xfrm>
          <a:prstGeom prst="rect">
            <a:avLst/>
          </a:prstGeom>
          <a:solidFill>
            <a:srgbClr val="FFFFFF"/>
          </a:solidFill>
          <a:ln w="254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49677D"/>
              </a:solidFill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Ваши отклики помогают нам совершенствовать нашу работу в Ваших интересах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1874" y="1941415"/>
            <a:ext cx="519412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или «горячей линии» по вопросу качества оказания</a:t>
            </a: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медицинской помощи: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95372" y="3991535"/>
            <a:ext cx="1147384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Также в целях повышения информированности граждан о качестве условий оказания услуг медицинскими организациями на официальном сайте нашей больницы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6"/>
              </a:rPr>
              <a:t>www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kumimoji="0" lang="en-US" altLang="ru-RU" sz="16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6"/>
              </a:rPr>
              <a:t>rb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6"/>
              </a:rPr>
              <a:t>1</a:t>
            </a:r>
            <a:r>
              <a:rPr kumimoji="0" lang="en-US" altLang="ru-RU" sz="16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6"/>
              </a:rPr>
              <a:t>ncm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kumimoji="0" lang="en-US" altLang="ru-RU" sz="16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6"/>
              </a:rPr>
              <a:t>ru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6"/>
              </a:rPr>
              <a:t>,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 разделе «независимая оценка качества условий оказания услуг» Вы можете заполнить онлайн анкету.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07614" y="5303176"/>
            <a:ext cx="91767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Перед выпиской просим Вас оценить качество оказания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медицинской помощи в целях повышения качества и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безопасности оказания медицинской помощи по данному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QR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коду.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03003" y="950125"/>
            <a:ext cx="1112311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Все вопросы, пожелания, предложения, отзывы о работе наших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врачей,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медицинских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сестер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акушерок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по поводу качества и доступности оказания медицинской помощи, неэтичного поведения медицинского персонала Вы можете направить на официальный адрес электронной почты: </a:t>
            </a:r>
            <a:r>
              <a:rPr kumimoji="0" lang="en-US" altLang="ru-RU" sz="14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7"/>
              </a:rPr>
              <a:t>perinatcenter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7"/>
              </a:rPr>
              <a:t>@</a:t>
            </a: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7"/>
              </a:rPr>
              <a:t>mail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7"/>
              </a:rPr>
              <a:t>.</a:t>
            </a:r>
            <a:r>
              <a:rPr kumimoji="0" lang="en-US" altLang="ru-RU" sz="14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7"/>
              </a:rPr>
              <a:t>ru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или </a:t>
            </a:r>
            <a:r>
              <a:rPr kumimoji="0" lang="en-US" altLang="ru-RU" sz="14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8"/>
              </a:rPr>
              <a:t>rb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8"/>
              </a:rPr>
              <a:t>1</a:t>
            </a:r>
            <a:r>
              <a:rPr kumimoji="0" lang="en-US" altLang="ru-RU" sz="14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8"/>
              </a:rPr>
              <a:t>ncm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8"/>
              </a:rPr>
              <a:t>@</a:t>
            </a: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8"/>
              </a:rPr>
              <a:t>mail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8"/>
              </a:rPr>
              <a:t>.</a:t>
            </a:r>
            <a:r>
              <a:rPr kumimoji="0" lang="en-US" altLang="ru-RU" sz="14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  <a:hlinkClick r:id="rId8"/>
              </a:rPr>
              <a:t>ru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по телефону контактного центра: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747546" y="192440"/>
            <a:ext cx="4696908" cy="5949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Обратная связь</a:t>
            </a:r>
            <a:endParaRPr lang="ru-RU" sz="3200" dirty="0">
              <a:solidFill>
                <a:srgbClr val="99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9" y="-54504"/>
            <a:ext cx="1084585" cy="11079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200" name="Picture 8" descr="Вектор Современная 3d иллюстрация веб-разработк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08" y="-31282"/>
            <a:ext cx="1760607" cy="11728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3834740" y="140555"/>
            <a:ext cx="4241165" cy="712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marR="763270" algn="ctr">
              <a:lnSpc>
                <a:spcPct val="104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73D72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      </a:t>
            </a:r>
            <a:r>
              <a:rPr lang="ru-RU" sz="3200" b="1" dirty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Контакты</a:t>
            </a:r>
            <a:endParaRPr lang="ru-RU" sz="3200" dirty="0">
              <a:solidFill>
                <a:srgbClr val="99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48766"/>
            <a:ext cx="12778634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Наш адрес: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677010, г. Якутск, ул. Сергеляхское шоссе,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4.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anose="020F050202020403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Проезд: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Автобусы №2, 5, 16, до остановки «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Гимеин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», далее   пешком до проходной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ЦОМиД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(800 м).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Автобусы №7, 8, 17, 19, 20 до остановки «Медцентр», далее пешком до проходной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ЦОМиД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(400 м).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indent="-540385" algn="ctr">
              <a:spcAft>
                <a:spcPts val="0"/>
              </a:spcAft>
            </a:pPr>
            <a:r>
              <a:rPr lang="ru-RU" sz="2000" dirty="0">
                <a:latin typeface="Century Gothic" panose="020F0502020204030204" pitchFamily="34" charset="0"/>
              </a:rPr>
              <a:t>    </a:t>
            </a:r>
            <a:endParaRPr lang="ru-RU" sz="2000" dirty="0">
              <a:effectLst/>
              <a:latin typeface="Century Gothic" panose="020F0502020204030204" pitchFamily="34" charset="0"/>
            </a:endParaRPr>
          </a:p>
          <a:p>
            <a:pPr indent="-540385" algn="ctr">
              <a:spcAft>
                <a:spcPts val="0"/>
              </a:spcAft>
            </a:pPr>
            <a:r>
              <a:rPr lang="ru-RU" sz="2000" dirty="0">
                <a:latin typeface="Century Gothic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4322E-4787-0520-E657-0CE23C80C4C5}"/>
              </a:ext>
            </a:extLst>
          </p:cNvPr>
          <p:cNvSpPr txBox="1"/>
          <p:nvPr/>
        </p:nvSpPr>
        <p:spPr>
          <a:xfrm>
            <a:off x="0" y="2735600"/>
            <a:ext cx="11658600" cy="1795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Прием директора Перинатального центра: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по общим вопросам осуществляется по предварительной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записи с указанием цели посещения: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вт., чт. – с 15:00 до 16:00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</a:rPr>
              <a:t>телефон приемной: +7(4112)39-54-86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76ED8-2E20-88F0-AC7B-232BFFE37F89}"/>
              </a:ext>
            </a:extLst>
          </p:cNvPr>
          <p:cNvSpPr txBox="1"/>
          <p:nvPr/>
        </p:nvSpPr>
        <p:spPr>
          <a:xfrm>
            <a:off x="902371" y="4298684"/>
            <a:ext cx="10345479" cy="160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Прием заместителей директора Перинатального центра: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entury Gothic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ср., пт. – с 14:00 до 15:00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</a:rPr>
              <a:t>телефон заместителя по акушерско-гинекологической помощи: +7(4112)39-57-40</a:t>
            </a:r>
          </a:p>
          <a:p>
            <a:pPr algn="ctr">
              <a:lnSpc>
                <a:spcPct val="115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</a:rPr>
              <a:t>телефон заместителя по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</a:rPr>
              <a:t>неонатологической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entury Gothic" panose="020F0502020204030204" pitchFamily="34" charset="0"/>
              </a:rPr>
              <a:t> помощи: +7(4112)39-58-81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800" dirty="0">
              <a:effectLst/>
              <a:latin typeface="Century Gothic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09AAD1-AE24-1B7C-8F00-BFD5500EF2E7}"/>
              </a:ext>
            </a:extLst>
          </p:cNvPr>
          <p:cNvSpPr txBox="1"/>
          <p:nvPr/>
        </p:nvSpPr>
        <p:spPr>
          <a:xfrm>
            <a:off x="-940777" y="5704606"/>
            <a:ext cx="13874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40385"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Century Gothic" panose="020F0502020204030204" pitchFamily="34" charset="0"/>
              </a:rPr>
              <a:t>Для оперативного решения вопросов </a:t>
            </a:r>
            <a:endParaRPr lang="ru-RU" sz="1800" b="1" dirty="0">
              <a:solidFill>
                <a:srgbClr val="FF0000"/>
              </a:solidFill>
              <a:effectLst/>
              <a:latin typeface="Century Gothic" panose="020F0502020204030204" pitchFamily="34" charset="0"/>
            </a:endParaRPr>
          </a:p>
          <a:p>
            <a:pPr indent="-540385"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Century Gothic" panose="020F0502020204030204" pitchFamily="34" charset="0"/>
              </a:rPr>
              <a:t>по оказанию медицинской помощи </a:t>
            </a:r>
            <a:endParaRPr lang="ru-RU" sz="1800" b="1" dirty="0">
              <a:solidFill>
                <a:srgbClr val="FF0000"/>
              </a:solidFill>
              <a:effectLst/>
              <a:latin typeface="Century Gothic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FF0000"/>
                </a:solidFill>
                <a:latin typeface="Century Gothic" panose="020F0502020204030204" pitchFamily="34" charset="0"/>
              </a:rPr>
              <a:t>прием граждан </a:t>
            </a:r>
            <a:r>
              <a:rPr lang="ru-RU" sz="1800" b="1" dirty="0" smtClean="0">
                <a:solidFill>
                  <a:srgbClr val="FF0000"/>
                </a:solidFill>
                <a:latin typeface="Century Gothic" panose="020F0502020204030204" pitchFamily="34" charset="0"/>
              </a:rPr>
              <a:t>производится без </a:t>
            </a:r>
            <a:r>
              <a:rPr lang="ru-RU" altLang="ru-RU" b="1" dirty="0" smtClean="0">
                <a:solidFill>
                  <a:srgbClr val="FF0000"/>
                </a:solidFill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предварительной</a:t>
            </a:r>
            <a:r>
              <a:rPr lang="ru-RU" altLang="ru-RU" b="1" dirty="0">
                <a:solidFill>
                  <a:srgbClr val="FF0000"/>
                </a:solidFill>
                <a:latin typeface="Century Gothic" panose="020F0502020204030204" pitchFamily="34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Century Gothic" panose="020F050202020403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записи</a:t>
            </a:r>
            <a:endParaRPr lang="ru-RU" sz="1800" b="1" dirty="0">
              <a:solidFill>
                <a:srgbClr val="FF0000"/>
              </a:solidFill>
              <a:effectLst/>
              <a:latin typeface="Century Gothic" panose="020F0502020204030204" pitchFamily="34" charset="0"/>
            </a:endParaRPr>
          </a:p>
        </p:txBody>
      </p:sp>
      <p:pic>
        <p:nvPicPr>
          <p:cNvPr id="9218" name="Picture 2" descr="Фото Трехмерный восклицательный знак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25" y="5491257"/>
            <a:ext cx="614759" cy="8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29" y="142679"/>
            <a:ext cx="1183005" cy="11214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8408" y="1281674"/>
            <a:ext cx="11210192" cy="5178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3000"/>
              </a:lnSpc>
              <a:spcBef>
                <a:spcPts val="430"/>
              </a:spcBef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Здравствуйте,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>
              <a:lnSpc>
                <a:spcPct val="103000"/>
              </a:lnSpc>
              <a:spcBef>
                <a:spcPts val="430"/>
              </a:spcBef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уважаемый пациент!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spcAft>
                <a:spcPts val="0"/>
              </a:spcAft>
              <a:tabLst>
                <a:tab pos="225044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Для Вашего комфорта мы разработали данную Памятку с актуальной информацией о порядке пребывания в нашем центре, наиболее востребованных контактных данных, полезных сервисах. Мы надеемся, что она позволит лучше ориентироваться с момента поступления в стационар до момента выписки, а значит чувствовать себя более спокойно и уверенно.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Мы приложим все свои знания и опыт для того, чтобы Вы постоянно чувствовали искреннюю заботу о Вашем здоровье.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Администрация Перинатального центра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ГАУ РС(Я) «РБ №1-НЦМ им. М.Е. Николаева»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623" y="1749669"/>
            <a:ext cx="9870831" cy="4673478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Подтекание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околоплодных вод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Кровянистые выделения из половых путей в любом количестве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Отсутствие/резкое уменьшение/резкое увеличение/ шевелений плода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Интенсивные боли в нижних отделах живота и/или пояснице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Повышение артериального давления, сопровождающееся головной болью, тошнотой и нарушением зрения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Повышенный тонус матки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Регулярные маточные сокращения, даже безболезненные, чаще чем 1 раз/15-20 минут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66511" r="77976" b="19327"/>
          <a:stretch/>
        </p:blipFill>
        <p:spPr bwMode="auto">
          <a:xfrm>
            <a:off x="226607" y="120820"/>
            <a:ext cx="1154137" cy="1078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Бесплатное векторное изображение Врач сонографа осматривает беременную женщину, сканирование брюшной полости с помощью ультразвукового сканера. векторная иллюстрация для ухода за беременностью, гинекология, концепция медицинского обслед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15" y="4751287"/>
            <a:ext cx="3355731" cy="21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ектор Скорая помощь едет, чтобы вызвать больного пациента. плоская иллюстраци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54" y="101111"/>
            <a:ext cx="1726922" cy="16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Бесплатное векторное изображение Иллюстрация концепции вождения автомобил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18" y="2385381"/>
            <a:ext cx="1931054" cy="193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5"/>
          <p:cNvSpPr txBox="1">
            <a:spLocks noChangeArrowheads="1"/>
          </p:cNvSpPr>
          <p:nvPr/>
        </p:nvSpPr>
        <p:spPr bwMode="auto">
          <a:xfrm>
            <a:off x="2456002" y="341688"/>
            <a:ext cx="7443216" cy="6371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99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Госпитализация на роды </a:t>
            </a:r>
            <a:endParaRPr lang="ru-RU" sz="3200" dirty="0">
              <a:solidFill>
                <a:srgbClr val="99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9825" y="1314816"/>
            <a:ext cx="9716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99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При появлении данных признаков необходимо обратиться в стационар: </a:t>
            </a:r>
            <a:endParaRPr lang="ru-RU" sz="2000" dirty="0">
              <a:solidFill>
                <a:srgbClr val="99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💅🏻 Nail Polish: Light Skin Tone Emoji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5" r="23687"/>
          <a:stretch/>
        </p:blipFill>
        <p:spPr bwMode="auto">
          <a:xfrm>
            <a:off x="11087066" y="5524714"/>
            <a:ext cx="104775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Box 155"/>
          <p:cNvSpPr txBox="1">
            <a:spLocks noChangeArrowheads="1"/>
          </p:cNvSpPr>
          <p:nvPr/>
        </p:nvSpPr>
        <p:spPr bwMode="auto">
          <a:xfrm>
            <a:off x="2143085" y="81133"/>
            <a:ext cx="7967393" cy="614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Список вещей на госпитализацию</a:t>
            </a:r>
            <a:endParaRPr lang="ru-RU" sz="3200" dirty="0">
              <a:solidFill>
                <a:srgbClr val="99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5" t="34549" r="7961" b="51320"/>
          <a:stretch/>
        </p:blipFill>
        <p:spPr bwMode="auto">
          <a:xfrm>
            <a:off x="179573" y="99896"/>
            <a:ext cx="1005840" cy="100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Принадлежности для детской одежды PNG , детские товары, одежда, Маленькие  сокровища PNG картинки и пнг PSD рисунок для бесплатной загрузки"/>
          <p:cNvPicPr/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25" y="3593428"/>
            <a:ext cx="1979311" cy="193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умка в роддом — купить готовые наборы для роддома, комплекты для  новорождённых — интернет магазин в Москве «Пора в Роддом»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482" y="1956414"/>
            <a:ext cx="1167179" cy="136004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612789" y="840744"/>
            <a:ext cx="573776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Вещи для мамы:</a:t>
            </a:r>
            <a:endParaRPr lang="ru-RU" sz="1400" dirty="0">
              <a:solidFill>
                <a:srgbClr val="FF0000"/>
              </a:solidFill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Вода без газа (2 бутылки 0,75л.)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Одноразовые впитывающие пеленки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60*90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см.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Компрессионные чулки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Одноразовые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сетчатые трусы и послеродовые гигиенические прокладки </a:t>
            </a:r>
          </a:p>
          <a:p>
            <a:pPr marL="342900" marR="35941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Увлажняющая гигиеническая помада</a:t>
            </a:r>
          </a:p>
          <a:p>
            <a:pPr marL="342900" marR="35941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Бюстгальтер для кормящих женщин</a:t>
            </a:r>
          </a:p>
          <a:p>
            <a:pPr marL="342900" marR="35941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Прокладки для груди</a:t>
            </a:r>
          </a:p>
          <a:p>
            <a:pPr marL="342900" marR="35941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Бандаж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абдоминальный послеоперационный (необходим для пациенток после кесарева сечения)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73" y="3316461"/>
            <a:ext cx="5591908" cy="219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Личные вещи:</a:t>
            </a:r>
            <a:endParaRPr lang="ru-RU" sz="1400" dirty="0"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Халат, сорочка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Тапочки с легкообрабатываемой поверхностью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Полотенце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Посуда: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чашка,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тарелка, столовые приборы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marR="359410" lvl="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Средства личной гигиены: зубная щетка и паста, шампунь, мыло, расческа, гигиенические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прокладки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R="449580" lvl="0">
              <a:spcAft>
                <a:spcPts val="600"/>
              </a:spcAft>
            </a:pPr>
            <a:endParaRPr lang="ru-RU" sz="12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4076" y="768129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Документы:</a:t>
            </a:r>
            <a:endParaRPr lang="ru-RU" sz="1400" dirty="0">
              <a:solidFill>
                <a:srgbClr val="FF0000"/>
              </a:solidFill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Паспорт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Полис ОМС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СНИЛС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Обменная карта</a:t>
            </a:r>
          </a:p>
          <a:p>
            <a:pPr marL="342900" marR="44958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Направление из женской консультации (при поступлении в отделение гинекологии и патологии беременности)</a:t>
            </a:r>
          </a:p>
          <a:p>
            <a:pPr marL="342900" marR="44958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Результаты дополнительных обследований и анализов (если такие есть)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71481" y="3641454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59410" algn="ctr">
              <a:spcAft>
                <a:spcPts val="600"/>
              </a:spcAft>
            </a:pP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Вещи для новорожденного:</a:t>
            </a:r>
            <a:endParaRPr lang="ru-RU" sz="1400" dirty="0">
              <a:solidFill>
                <a:srgbClr val="FF0000"/>
              </a:solidFill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marR="35941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Подгузники (5-6 штук в день) – при выборе размера ориентируйтесь на вес ребенка, который Вам назвали на последнем УЗИ. Если малыш ожидается весом менее 2,5 кг., то нужен 0-й размер, а если от 2,5 кг. до 5 кг., то нужен 1-й размер</a:t>
            </a:r>
          </a:p>
          <a:p>
            <a:pPr marL="342900" marR="35941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Одноразовые впитывающие пеленки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Детские влажные салфетки без запаха, детский крем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Чепчик, носочки, рукавички и по Вашему желанию распашонка, ползунки,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боди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86" name="Picture 14" descr="Бесплатное векторное изображение Молодая женщина упаковывает сумку улыбающаяся девушка мультипликационный персонаж счастливая молодая женщина готовится к отпуску или путешествию в отпус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060" y="14611"/>
            <a:ext cx="1557139" cy="13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Знак стоп PNG картинки скачать бесплатно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105" y="5757420"/>
            <a:ext cx="925094" cy="80535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0782" y="5685936"/>
            <a:ext cx="73007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Внешний вид пациента должен быть опрятным и чистым, без резких запахов. У пациентов, которые госпитализируются на хирургическое лечение ногти должны быть коротко подстрижены, не допускается наличие накладных ногтей и лака! Перед тем как Вы поднимитесь в отделение, верхнюю одежду с гардероба, необходимо сдать в камеру хранения. Если у Вас имеется большая дорожная сумка, нужно оставить ее в камере хранения, предварительно провести полную опись оставляемых вещей. С собой брать только пакеты с личными вещами. Ценные вещи рекомендуем отдать сопровождающим Вас родственникам или сдать на хранение старшей медицинской сестре отделения. </a:t>
            </a:r>
          </a:p>
          <a:p>
            <a:pPr algn="just"/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Администрация учреждения не несет ответственности за сохранность Ваших ценных вещей.</a:t>
            </a:r>
            <a:endParaRPr lang="ru-RU" sz="9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0782" y="422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7517760" y="5685936"/>
            <a:ext cx="338652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Заранее Вас просим снять маникюр (шеллак) на ногтях перед госпитализацией, на операцию. Эта мера необходима для наблюдения за Вашим периферическим кровоснабжением во время операции. </a:t>
            </a:r>
            <a:endParaRPr kumimoji="0" lang="ru-RU" altLang="ru-RU" sz="900" b="0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Бесплатное векторное изображение Набор мультяшных продуктов по уходу за гигиеной плоской иллюстрации. сбор туалетных принадлежностей, хозтоваров для личного пользован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98" y="2799384"/>
            <a:ext cx="1886290" cy="11088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5"/>
          <p:cNvSpPr txBox="1">
            <a:spLocks noChangeArrowheads="1"/>
          </p:cNvSpPr>
          <p:nvPr/>
        </p:nvSpPr>
        <p:spPr bwMode="auto">
          <a:xfrm>
            <a:off x="1328971" y="130784"/>
            <a:ext cx="9223205" cy="1009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Госпитализация на плановую операцию в гинекологическое отделение</a:t>
            </a:r>
            <a:endParaRPr lang="ru-RU" sz="3200" dirty="0">
              <a:solidFill>
                <a:srgbClr val="99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76" y="1804822"/>
            <a:ext cx="616052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                                       Документы</a:t>
            </a: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:</a:t>
            </a:r>
            <a:endParaRPr lang="ru-RU" sz="1600" dirty="0">
              <a:solidFill>
                <a:srgbClr val="FF0000"/>
              </a:solidFill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Паспорт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Полис ОМС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СНИЛС</a:t>
            </a:r>
          </a:p>
          <a:p>
            <a:pPr marL="342900" marR="44958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Направление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из женской консультации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marR="44958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Результаты анализов со сроком годности согласно Перечня обследования на плановое оперативное лечение в гинекологическое отделение ПНЦ. На основании приказа ГАУ РС (Я) «РБ№1-НЦМ им. М.Е. Николаева» №01-01-11/205 от 01.03.2023 г.</a:t>
            </a:r>
          </a:p>
          <a:p>
            <a:pPr marL="342900" marR="44958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573" y="1428065"/>
            <a:ext cx="6718310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    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                                      Личные вещи:</a:t>
            </a:r>
            <a:endParaRPr lang="ru-RU" sz="1600" dirty="0"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Халат, сорочка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Тапочки с легкообрабатываемой поверхностью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Полотенце 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Посуда: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чашка,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тарелка, столовые приборы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342900" marR="359410" lvl="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Средства личной гигиены: зубная щетка и паста, шампунь, мыло, расческа, гигиенические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прокладки</a:t>
            </a:r>
          </a:p>
          <a:p>
            <a:pPr marL="342900" marR="35941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Компрессионные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чулки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R="449580" lvl="0">
              <a:spcAft>
                <a:spcPts val="600"/>
              </a:spcAft>
            </a:pPr>
            <a:endParaRPr lang="ru-RU" sz="120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5" t="34549" r="7961" b="51320"/>
          <a:stretch/>
        </p:blipFill>
        <p:spPr bwMode="auto">
          <a:xfrm>
            <a:off x="179573" y="99896"/>
            <a:ext cx="1005840" cy="100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14" descr="Бесплатное векторное изображение Молодая женщина упаковывает сумку улыбающаяся девушка мультипликационный персонаж счастливая молодая женщина готовится к отпуску или путешествию в отпус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176" y="0"/>
            <a:ext cx="1513763" cy="12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Что взять с собой в больницу - Памятка, которая пригодитс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42" y="4340346"/>
            <a:ext cx="2225172" cy="222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умки в роддом – купить по лучшей цене | Mamas Lof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364">
            <a:off x="7927668" y="5153110"/>
            <a:ext cx="1254322" cy="125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исунок Паспорт Книжка-раскраска Документ для взрослых, паспорт, Разное,  угол png | PNGEg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6" b="80808" l="9804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87" y="4381504"/>
            <a:ext cx="1811561" cy="14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782" y="5685936"/>
            <a:ext cx="73007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Внешний вид пациента должен быть опрятным и чистым, без резких запахов. У пациентов, которые госпитализируются на хирургическое лечение ногти должны быть коротко подстрижены, не допускается наличие накладных ногтей и лака! Перед тем как Вы поднимитесь в отделение, верхнюю одежду с гардероба, необходимо сдать в камеру хранения. Если у Вас имеется большая дорожная сумка, нужно оставить ее в камере хранения, предварительно провести полную опись оставляемых вещей. С собой брать только пакеты с личными вещами. Ценные вещи рекомендуем отдать сопровождающим Вас родственникам или сдать на хранение старшей медицинской сестре отделения. </a:t>
            </a:r>
          </a:p>
          <a:p>
            <a:pPr algn="just"/>
            <a:r>
              <a:rPr lang="ru-RU" sz="9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Администрация учреждения не несет ответственности за сохранность Ваших ценных вещей.</a:t>
            </a:r>
            <a:endParaRPr lang="ru-RU" sz="9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1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5"/>
          <p:cNvSpPr txBox="1">
            <a:spLocks noChangeArrowheads="1"/>
          </p:cNvSpPr>
          <p:nvPr/>
        </p:nvSpPr>
        <p:spPr bwMode="auto">
          <a:xfrm>
            <a:off x="103675" y="75921"/>
            <a:ext cx="11938973" cy="427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Госпитализация на плановую операцию в гинекологическое отделение</a:t>
            </a:r>
            <a:endParaRPr lang="ru-RU" sz="2400" dirty="0">
              <a:solidFill>
                <a:srgbClr val="99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9" y="694944"/>
            <a:ext cx="3701590" cy="567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01" y="694944"/>
            <a:ext cx="3732719" cy="567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29" y="1133855"/>
            <a:ext cx="3841021" cy="500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38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2"/>
          <p:cNvSpPr txBox="1">
            <a:spLocks noChangeArrowheads="1"/>
          </p:cNvSpPr>
          <p:nvPr/>
        </p:nvSpPr>
        <p:spPr bwMode="auto">
          <a:xfrm>
            <a:off x="2841016" y="113922"/>
            <a:ext cx="6672262" cy="642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Как проехать к </a:t>
            </a:r>
            <a:r>
              <a:rPr lang="ru-RU" sz="3200" b="1" dirty="0" smtClean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центру</a:t>
            </a:r>
            <a:endParaRPr lang="ru-RU" sz="3200" dirty="0">
              <a:solidFill>
                <a:srgbClr val="99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5" name="Рисунок 4" descr="C:\Users\poluektovavi\Downloads\2023-04-24_09-30-5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9" y="1256138"/>
            <a:ext cx="4220969" cy="223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poluektovavi\Downloads\2023-04-24_09-30-5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56" y="4428735"/>
            <a:ext cx="4094283" cy="217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узел 7"/>
          <p:cNvSpPr/>
          <p:nvPr/>
        </p:nvSpPr>
        <p:spPr>
          <a:xfrm>
            <a:off x="2567429" y="2119496"/>
            <a:ext cx="96715" cy="1143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9530863" y="5747257"/>
            <a:ext cx="96715" cy="1143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162"/>
          <p:cNvSpPr>
            <a:spLocks noChangeArrowheads="1"/>
          </p:cNvSpPr>
          <p:nvPr/>
        </p:nvSpPr>
        <p:spPr bwMode="auto">
          <a:xfrm>
            <a:off x="3160603" y="888361"/>
            <a:ext cx="1941866" cy="589084"/>
          </a:xfrm>
          <a:prstGeom prst="wedgeRoundRectCallout">
            <a:avLst>
              <a:gd name="adj1" fmla="val -73053"/>
              <a:gd name="adj2" fmla="val 18388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Приемное отделение акушерства и гинекологии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152348" y="4176598"/>
            <a:ext cx="8124077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1815" indent="-285750" algn="just">
              <a:spcBef>
                <a:spcPts val="85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Браслет белого цвета предназначен для всех пациентов (</a:t>
            </a:r>
            <a:r>
              <a:rPr lang="ru-RU" sz="1400" b="1" dirty="0" smtClean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без особенностей</a:t>
            </a:r>
            <a:r>
              <a:rPr lang="ru-RU" sz="1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);</a:t>
            </a:r>
            <a:endParaRPr lang="ru-RU" sz="1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1821815" indent="-285750" algn="just">
              <a:spcBef>
                <a:spcPts val="85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Браслет </a:t>
            </a:r>
            <a:r>
              <a:rPr lang="ru-RU" sz="1400" b="1" dirty="0">
                <a:solidFill>
                  <a:srgbClr val="FFFF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желтого </a:t>
            </a:r>
            <a:r>
              <a:rPr lang="ru-RU" sz="1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цвета предназначен для пациентов с высоким риском падения;</a:t>
            </a:r>
            <a:endParaRPr lang="ru-RU" sz="1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1821815" indent="-285750" algn="just">
              <a:spcBef>
                <a:spcPts val="85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Браслет 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красного </a:t>
            </a:r>
            <a:r>
              <a:rPr lang="ru-RU" sz="1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цвета предназначен для пациентов с аллергией;</a:t>
            </a:r>
            <a:endParaRPr lang="ru-RU" sz="1400" dirty="0"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1821815" indent="-285750" algn="just">
              <a:spcBef>
                <a:spcPts val="85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Браслет </a:t>
            </a:r>
            <a:r>
              <a:rPr lang="ru-RU" sz="1400" b="1" dirty="0">
                <a:solidFill>
                  <a:srgbClr val="00B0F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синего </a:t>
            </a:r>
            <a:r>
              <a:rPr lang="ru-RU" sz="1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цвета предназначен для пациентов с электрокардиостимулятором</a:t>
            </a:r>
            <a:r>
              <a:rPr lang="ru-RU" sz="1400" b="1" dirty="0" smtClean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</a:t>
            </a:r>
          </a:p>
          <a:p>
            <a:pPr marL="1821815" indent="-285750" algn="just">
              <a:spcBef>
                <a:spcPts val="85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Браслет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зеленого</a:t>
            </a: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цвета предназначен для пациентов с </a:t>
            </a:r>
            <a:r>
              <a:rPr lang="ru-RU" sz="1400" b="1" dirty="0" smtClean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одинаковой фамилией.</a:t>
            </a:r>
          </a:p>
          <a:p>
            <a:pPr marL="1821815" indent="-285750" algn="just">
              <a:spcBef>
                <a:spcPts val="85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400" b="1" dirty="0" smtClean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Браслет </a:t>
            </a:r>
            <a:r>
              <a:rPr lang="ru-RU" sz="1400" b="1" dirty="0" smtClean="0">
                <a:solidFill>
                  <a:srgbClr val="D60093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фиолетового</a:t>
            </a:r>
            <a:r>
              <a:rPr lang="ru-RU" sz="1400" b="1" dirty="0" smtClean="0"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цвета предназначен для пациентов с риском депрессии.</a:t>
            </a:r>
            <a:endParaRPr lang="ru-RU" sz="1400" dirty="0"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38309" y="342135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 целью идентификации, для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обеспечения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Вашей безопасности, медицинский персонал Приемного отделения наденет на Вашу руку одноразовый браслет с Вашими анкетными данными, который необходимо сохранить до выписки из стационара!</a:t>
            </a:r>
            <a:endParaRPr lang="ru-RU" sz="1200" dirty="0"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AutoShape 162"/>
          <p:cNvSpPr>
            <a:spLocks noChangeArrowheads="1"/>
          </p:cNvSpPr>
          <p:nvPr/>
        </p:nvSpPr>
        <p:spPr bwMode="auto">
          <a:xfrm>
            <a:off x="10531327" y="4905114"/>
            <a:ext cx="1593266" cy="589084"/>
          </a:xfrm>
          <a:prstGeom prst="wedgeRoundRectCallout">
            <a:avLst>
              <a:gd name="adj1" fmla="val -106164"/>
              <a:gd name="adj2" fmla="val 9732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Приемное отделение неонатологии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02469" y="1057824"/>
            <a:ext cx="708953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Просим Вас прибыть на плановую госпитализацию в Приемное отделение Перинатального центра через специальный вход ЦОМиД не ранее чем за 15-20 минут до времени, указанном в направлении (при плановой госпитализации), где Вам: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✓ оформят медицинскую карту стационарного больного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✓ выдадут идентификационный браслет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*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✓ при сдаче верхней одежды и обуви на временное хранение выдадут «Акт приема-передачи вещей и ценностей пациента»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55496" y="2811737"/>
            <a:ext cx="54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Сотрудники центра: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Ознакомят с правовыми аспектами центра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Помогут заполнить формы информированных добровольных согласий (или отказ).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Проведут осмотр, необходимое обследование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Проводят в профильное отделение</a:t>
            </a:r>
          </a:p>
        </p:txBody>
      </p:sp>
    </p:spTree>
    <p:extLst>
      <p:ext uri="{BB962C8B-B14F-4D97-AF65-F5344CB8AC3E}">
        <p14:creationId xmlns:p14="http://schemas.microsoft.com/office/powerpoint/2010/main" val="19369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2"/>
          <p:cNvSpPr txBox="1">
            <a:spLocks noChangeArrowheads="1"/>
          </p:cNvSpPr>
          <p:nvPr/>
        </p:nvSpPr>
        <p:spPr bwMode="auto">
          <a:xfrm>
            <a:off x="2859534" y="153824"/>
            <a:ext cx="6621523" cy="648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Справочная информация </a:t>
            </a:r>
            <a:endParaRPr lang="ru-RU" sz="3200" dirty="0">
              <a:solidFill>
                <a:srgbClr val="99000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3" t="82509" r="25057" b="3495"/>
          <a:stretch/>
        </p:blipFill>
        <p:spPr bwMode="auto">
          <a:xfrm>
            <a:off x="219808" y="124069"/>
            <a:ext cx="1405206" cy="1265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Человек на лестнице – Бесплатные иконки: люди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004" y="2614147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Человек на лестнице – Бесплатные иконки: люди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2" y="1446037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Человек на лестнице – Бесплатные иконки: люди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72" y="5880430"/>
            <a:ext cx="86677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Человек на лестнице – Бесплатные иконки: люди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369364"/>
            <a:ext cx="866775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096000" y="4884971"/>
            <a:ext cx="613501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1 этаж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Администрация……………………………...……………..…….39-54-86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Организационно-методический отдел………………….... 39-57-87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Приемное отделение акушерства и гинекологии………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39-54-81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Отделение патологии новорожденных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и недоношенных детей №2 …………………………...….……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39-57-63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Дистанционный консультативный центр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………...….……..39-57-39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2154" y="793146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4 этаж</a:t>
            </a:r>
            <a:endParaRPr lang="ru-RU" altLang="ru-RU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Отделение для новорожденных……………………………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39-58-01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Акушерское физиологическое отделение………...…..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39-55-32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Родовое отделение…………………………………………... 39-52-39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ОАРИТ акушерства ……………….…………………………..39-54-61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0611" y="1891690"/>
            <a:ext cx="9385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                                                           3 </a:t>
            </a:r>
            <a:r>
              <a:rPr lang="ru-RU" alt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этаж</a:t>
            </a:r>
            <a:endParaRPr lang="ru-RU" altLang="ru-RU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Гинекологическое отделение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………………………………..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39-55-23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Акушерское отделение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патологии беременности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………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……………………………..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39-54-98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ОАРИТ гинекологии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………………………………..……………..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39-52-27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ОАРИТ новорождённых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………………………………………...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39-51-67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Операционный блок 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гинекологии ………………………..…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39-52-21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Отделение гипербарической </a:t>
            </a:r>
            <a:r>
              <a:rPr lang="ru-RU" altLang="ru-RU" sz="14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оксигенации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……………..39-57-86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Лаборатория отделения 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вспомогательных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репродуктивных технологий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……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………………..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…….……..39-54-99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Лаборатория 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едико-генетического центра……………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39-54-98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749" y="406454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 этаж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Отделение патологии новорождённых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и недоношенных детей №1………………….……………..39-57-72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ОАРИТ новорождённых……………………………………...</a:t>
            </a: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39-57-70</a:t>
            </a: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вспомогательных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репродуктивных технологий……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………………..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…….……39-54-99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Медико-генетический центр…………………………….....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39-54-98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Отделение антенатальной охраны плода…………..….39-54-89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ектор Запрещено курить красный знак на белом фоне опасности кур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040" y="4870891"/>
            <a:ext cx="1298087" cy="12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662" y="0"/>
            <a:ext cx="10515600" cy="1325563"/>
          </a:xfrm>
        </p:spPr>
        <p:txBody>
          <a:bodyPr/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188954"/>
              </p:ext>
            </p:extLst>
          </p:nvPr>
        </p:nvGraphicFramePr>
        <p:xfrm>
          <a:off x="86899" y="965891"/>
          <a:ext cx="4845718" cy="5577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361">
                  <a:extLst>
                    <a:ext uri="{9D8B030D-6E8A-4147-A177-3AD203B41FA5}">
                      <a16:colId xmlns:a16="http://schemas.microsoft.com/office/drawing/2014/main" val="4100886057"/>
                    </a:ext>
                  </a:extLst>
                </a:gridCol>
                <a:gridCol w="1193844">
                  <a:extLst>
                    <a:ext uri="{9D8B030D-6E8A-4147-A177-3AD203B41FA5}">
                      <a16:colId xmlns:a16="http://schemas.microsoft.com/office/drawing/2014/main" val="3210807374"/>
                    </a:ext>
                  </a:extLst>
                </a:gridCol>
                <a:gridCol w="2879096">
                  <a:extLst>
                    <a:ext uri="{9D8B030D-6E8A-4147-A177-3AD203B41FA5}">
                      <a16:colId xmlns:a16="http://schemas.microsoft.com/office/drawing/2014/main" val="3472655571"/>
                    </a:ext>
                  </a:extLst>
                </a:gridCol>
                <a:gridCol w="490417">
                  <a:extLst>
                    <a:ext uri="{9D8B030D-6E8A-4147-A177-3AD203B41FA5}">
                      <a16:colId xmlns:a16="http://schemas.microsoft.com/office/drawing/2014/main" val="899283314"/>
                    </a:ext>
                  </a:extLst>
                </a:gridCol>
              </a:tblGrid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6.00 – 7.00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Подъем, измерение температуры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9014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7.00 – 8.00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Утренний туалет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0287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</a:rPr>
                        <a:t>6.00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– </a:t>
                      </a: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</a:rPr>
                        <a:t>8.00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Сдача анализов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4458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8.30 – 9.00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Прием лекарств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90097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9.00 – 9.30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Завтрак</a:t>
                      </a: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662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9.30 – 10.30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Обход врачей</a:t>
                      </a: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56463"/>
                  </a:ext>
                </a:extLst>
              </a:tr>
              <a:tr h="505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10.30 – 13.30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Лечебные процедуры, исследования, консультации специалистов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70143"/>
                  </a:ext>
                </a:extLst>
              </a:tr>
              <a:tr h="968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13.30 – 14.00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13.00 – 14.00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Обед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Беседа лечащих врачей с родственниками (кроме  субботы и воскресенья)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6044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</a:rPr>
                        <a:t>14.00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– 16.00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Тихий час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08144"/>
                  </a:ext>
                </a:extLst>
              </a:tr>
              <a:tr h="513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16.00 – 19.00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Посещение пациентов родственниками. Свободное время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78578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</a:rPr>
                        <a:t>17.30 </a:t>
                      </a: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– </a:t>
                      </a: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</a:rPr>
                        <a:t>18.00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Ужин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6312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19.30 – 20.00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Прием лекарств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485069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20.00 – </a:t>
                      </a:r>
                      <a:r>
                        <a:rPr lang="ru-RU" sz="1100" dirty="0" smtClean="0">
                          <a:effectLst/>
                          <a:latin typeface="Century Gothic" panose="020B0502020202020204" pitchFamily="34" charset="0"/>
                        </a:rPr>
                        <a:t>21.00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Выполнение врачебных назначений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25640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21.30 – 22.00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Вечерний туалет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686117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entury Gothic" panose="020B0502020202020204" pitchFamily="34" charset="0"/>
                        </a:rPr>
                        <a:t>22.00</a:t>
                      </a:r>
                      <a:endParaRPr lang="ru-RU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Отход ко сну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301806"/>
                  </a:ext>
                </a:extLst>
              </a:tr>
              <a:tr h="535114">
                <a:tc gridSpan="4"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После часа отхода ко сну все пациенты  должны быть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палатах.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61222"/>
                  </a:ext>
                </a:extLst>
              </a:tr>
            </a:tbl>
          </a:graphicData>
        </a:graphic>
      </p:graphicFrame>
      <p:sp>
        <p:nvSpPr>
          <p:cNvPr id="5" name="Text Box 155"/>
          <p:cNvSpPr txBox="1">
            <a:spLocks noChangeArrowheads="1"/>
          </p:cNvSpPr>
          <p:nvPr/>
        </p:nvSpPr>
        <p:spPr bwMode="auto">
          <a:xfrm>
            <a:off x="2297722" y="94999"/>
            <a:ext cx="7461739" cy="548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990000"/>
                </a:solidFill>
                <a:latin typeface="Century Gothic" panose="020B0502020202020204" pitchFamily="34" charset="0"/>
              </a:rPr>
              <a:t>Распорядок дня в отделениях </a:t>
            </a:r>
            <a:endParaRPr lang="ru-RU" sz="3200" dirty="0">
              <a:solidFill>
                <a:srgbClr val="990000"/>
              </a:solidFill>
              <a:effectLst/>
              <a:latin typeface="Century Gothic" panose="020B0502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8446" y="5214473"/>
            <a:ext cx="708287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ВАЖНО ЗНАТЬ!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КУРЕНИЕ</a:t>
            </a:r>
            <a:r>
              <a:rPr lang="ru-RU" sz="1200" dirty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 на территории медицинских учреждений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КАТЕГОРИЧЕСКИ ЗАПРЕЩЕНО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!!!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За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нарушение запрета предусмотрен административный штраф (ст.6.24 КоАП РФ).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За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rebuchet MS"/>
                <a:cs typeface="Arial" pitchFamily="34" charset="0"/>
              </a:rPr>
              <a:t>нарушение вышеуказанных правил мы вправе выписать Вас до окончания сроков лечения с  отметкой в листе нетрудоспособности и выписном эпикризе о нарушении режима.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45623" y="595029"/>
            <a:ext cx="725467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Запреты для пациента</a:t>
            </a:r>
            <a:endParaRPr lang="ru-RU" sz="1400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хранить в палате верхнюю одежду, большие суммы денег, ценные вещи, украшения. 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пользоваться электронагревательными приборами, а также тройниками и удлинителями; 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устанавливать личную электроаппаратуру (телевизор, ноутбуки и т.д.); 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устранять самостоятельно поломки оборудования.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курить и распивать спиртные напитки, наркотические и токсические средства в помещениях и на всей территории РБ№1-НЦМ им. М.Е. Николаева;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ходить в отделениях в верхней одежде, уличной обуви (без бахил);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мешать отдыху других пациентов: шуметь, вести громкие разговоры, в том числе по мобильному телефону;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хранить скоропортящиеся продукты питания на подоконниках и в прикроватных тумбочках;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самовольно передвигать мебель в палатах;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бросать марлю, вату, бумагу в унитазы, раковины, душ;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нарушать режим отделения;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пользоваться бельём, подушками и одеялами свободных коек в палатах;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выходить за пределы РБ№1-НЦМ им. М.Е. Николаева;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посещать помещения РБ№1-НЦМ им. М.Е. Николаева, не предусмотренные для пациентов;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пользоваться служебным телефоном без разрешения персонала, в личных целях;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приём лекарственных препаратов по собственному усмотрению.</a:t>
            </a:r>
          </a:p>
        </p:txBody>
      </p:sp>
    </p:spTree>
    <p:extLst>
      <p:ext uri="{BB962C8B-B14F-4D97-AF65-F5344CB8AC3E}">
        <p14:creationId xmlns:p14="http://schemas.microsoft.com/office/powerpoint/2010/main" val="22313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2863</Words>
  <Application>Microsoft Office PowerPoint</Application>
  <PresentationFormat>Широкоэкранный</PresentationFormat>
  <Paragraphs>399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Segoe Script</vt:lpstr>
      <vt:lpstr>Times New Roman</vt:lpstr>
      <vt:lpstr>Trebuchet MS</vt:lpstr>
      <vt:lpstr>Wingdings</vt:lpstr>
      <vt:lpstr>Тема Office</vt:lpstr>
      <vt:lpstr>ПАМЯТКА ДЛЯ ПАЦИЕНТА  ПРИ ГОСПИТАЛИЗАЦИИ В ПЕРИНАТАЛЬНЫЙ ЦЕНТР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Партнерские (совместные) роды</vt:lpstr>
      <vt:lpstr>Презентация PowerPoint</vt:lpstr>
      <vt:lpstr>ПОСЛЕ ВЫПИСКИ Если мама и ребенок чувствуют себя хорошо, на 3-4 сутки после физиологических родов и 4-5 сутки после оперативного родоразрешения (кесарево сечение) происходит выписка матери и ребенка домой. Перед выпиской акушер-гинеколог разъясняет молодой маме особенности течения послеродового периода, а неонатолог дает рекомендации по уходу за малышом.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Владиановна Ершова</dc:creator>
  <cp:lastModifiedBy>Вера Иннокентьевна Полуэктова</cp:lastModifiedBy>
  <cp:revision>220</cp:revision>
  <dcterms:created xsi:type="dcterms:W3CDTF">2023-08-31T03:56:24Z</dcterms:created>
  <dcterms:modified xsi:type="dcterms:W3CDTF">2026-04-23T02:30:27Z</dcterms:modified>
</cp:coreProperties>
</file>